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7" r:id="rId2"/>
    <p:sldId id="270" r:id="rId3"/>
    <p:sldId id="325" r:id="rId4"/>
    <p:sldId id="326" r:id="rId5"/>
    <p:sldId id="327" r:id="rId6"/>
    <p:sldId id="328" r:id="rId7"/>
    <p:sldId id="272" r:id="rId8"/>
    <p:sldId id="338" r:id="rId9"/>
    <p:sldId id="339" r:id="rId10"/>
    <p:sldId id="340" r:id="rId11"/>
    <p:sldId id="323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275" r:id="rId22"/>
    <p:sldId id="276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4" r:id="rId36"/>
    <p:sldId id="298" r:id="rId37"/>
    <p:sldId id="299" r:id="rId38"/>
    <p:sldId id="300" r:id="rId39"/>
    <p:sldId id="301" r:id="rId40"/>
    <p:sldId id="302" r:id="rId41"/>
    <p:sldId id="304" r:id="rId42"/>
    <p:sldId id="305" r:id="rId43"/>
    <p:sldId id="307" r:id="rId44"/>
    <p:sldId id="309" r:id="rId45"/>
    <p:sldId id="322" r:id="rId46"/>
    <p:sldId id="310" r:id="rId47"/>
    <p:sldId id="311" r:id="rId48"/>
    <p:sldId id="312" r:id="rId49"/>
    <p:sldId id="314" r:id="rId50"/>
    <p:sldId id="315" r:id="rId51"/>
    <p:sldId id="316" r:id="rId52"/>
    <p:sldId id="317" r:id="rId53"/>
    <p:sldId id="318" r:id="rId54"/>
    <p:sldId id="320" r:id="rId55"/>
    <p:sldId id="321" r:id="rId5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F20"/>
    <a:srgbClr val="ED7D31"/>
    <a:srgbClr val="CD1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Orta Stil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Açık Sti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81579" autoAdjust="0"/>
  </p:normalViewPr>
  <p:slideViewPr>
    <p:cSldViewPr snapToGrid="0">
      <p:cViewPr varScale="1">
        <p:scale>
          <a:sx n="78" d="100"/>
          <a:sy n="78" d="100"/>
        </p:scale>
        <p:origin x="252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kan ŞİRİN" userId="7f10ce1d6aaf8c5d" providerId="LiveId" clId="{D0CC904B-D9B3-4FE2-A791-7E57207EC19A}"/>
  </pc:docChgLst>
  <pc:docChgLst>
    <pc:chgData name="Erkan ŞİRİN" userId="7f10ce1d6aaf8c5d" providerId="LiveId" clId="{D9BD4FED-9C52-4882-801D-B4B410C96399}"/>
    <pc:docChg chg="undo custSel addSld delSld modSld">
      <pc:chgData name="Erkan ŞİRİN" userId="7f10ce1d6aaf8c5d" providerId="LiveId" clId="{D9BD4FED-9C52-4882-801D-B4B410C96399}" dt="2019-07-28T07:59:37.432" v="395" actId="1076"/>
      <pc:docMkLst>
        <pc:docMk/>
      </pc:docMkLst>
      <pc:sldChg chg="del">
        <pc:chgData name="Erkan ŞİRİN" userId="7f10ce1d6aaf8c5d" providerId="LiveId" clId="{D9BD4FED-9C52-4882-801D-B4B410C96399}" dt="2019-07-28T07:57:55.764" v="390" actId="2696"/>
        <pc:sldMkLst>
          <pc:docMk/>
          <pc:sldMk cId="2771750343" sldId="324"/>
        </pc:sldMkLst>
      </pc:sldChg>
      <pc:sldChg chg="addSp modSp modAnim">
        <pc:chgData name="Erkan ŞİRİN" userId="7f10ce1d6aaf8c5d" providerId="LiveId" clId="{D9BD4FED-9C52-4882-801D-B4B410C96399}" dt="2019-07-28T06:58:51.789" v="52" actId="20577"/>
        <pc:sldMkLst>
          <pc:docMk/>
          <pc:sldMk cId="3621928298" sldId="328"/>
        </pc:sldMkLst>
        <pc:spChg chg="mod">
          <ac:chgData name="Erkan ŞİRİN" userId="7f10ce1d6aaf8c5d" providerId="LiveId" clId="{D9BD4FED-9C52-4882-801D-B4B410C96399}" dt="2019-07-28T06:58:28.239" v="39" actId="20577"/>
          <ac:spMkLst>
            <pc:docMk/>
            <pc:sldMk cId="3621928298" sldId="328"/>
            <ac:spMk id="12" creationId="{BB2276E9-B1A3-46B2-B0AC-B2AC1BF9C4F4}"/>
          </ac:spMkLst>
        </pc:spChg>
        <pc:spChg chg="mod">
          <ac:chgData name="Erkan ŞİRİN" userId="7f10ce1d6aaf8c5d" providerId="LiveId" clId="{D9BD4FED-9C52-4882-801D-B4B410C96399}" dt="2019-07-28T06:57:06.523" v="4" actId="1076"/>
          <ac:spMkLst>
            <pc:docMk/>
            <pc:sldMk cId="3621928298" sldId="328"/>
            <ac:spMk id="13" creationId="{C908F40A-EDC8-4BCB-B1F7-6C12F0D54BA1}"/>
          </ac:spMkLst>
        </pc:spChg>
        <pc:spChg chg="add mod">
          <ac:chgData name="Erkan ŞİRİN" userId="7f10ce1d6aaf8c5d" providerId="LiveId" clId="{D9BD4FED-9C52-4882-801D-B4B410C96399}" dt="2019-07-28T06:58:51.789" v="52" actId="20577"/>
          <ac:spMkLst>
            <pc:docMk/>
            <pc:sldMk cId="3621928298" sldId="328"/>
            <ac:spMk id="14" creationId="{380A554A-C23D-4974-AD2B-120B8A93A7CD}"/>
          </ac:spMkLst>
        </pc:spChg>
        <pc:spChg chg="mod">
          <ac:chgData name="Erkan ŞİRİN" userId="7f10ce1d6aaf8c5d" providerId="LiveId" clId="{D9BD4FED-9C52-4882-801D-B4B410C96399}" dt="2019-07-28T06:57:42.301" v="13" actId="1076"/>
          <ac:spMkLst>
            <pc:docMk/>
            <pc:sldMk cId="3621928298" sldId="328"/>
            <ac:spMk id="15" creationId="{8E27EAA2-A10D-4D66-95B8-F6446DE0A3BD}"/>
          </ac:spMkLst>
        </pc:spChg>
        <pc:spChg chg="mod">
          <ac:chgData name="Erkan ŞİRİN" userId="7f10ce1d6aaf8c5d" providerId="LiveId" clId="{D9BD4FED-9C52-4882-801D-B4B410C96399}" dt="2019-07-28T06:57:47.523" v="14" actId="1076"/>
          <ac:spMkLst>
            <pc:docMk/>
            <pc:sldMk cId="3621928298" sldId="328"/>
            <ac:spMk id="16" creationId="{FAE12C82-F847-4BE2-88FF-5A3EFF1E1BE0}"/>
          </ac:spMkLst>
        </pc:spChg>
      </pc:sldChg>
      <pc:sldChg chg="addSp delSp modSp add delAnim modAnim">
        <pc:chgData name="Erkan ŞİRİN" userId="7f10ce1d6aaf8c5d" providerId="LiveId" clId="{D9BD4FED-9C52-4882-801D-B4B410C96399}" dt="2019-07-28T07:59:37.432" v="395" actId="1076"/>
        <pc:sldMkLst>
          <pc:docMk/>
          <pc:sldMk cId="1684677948" sldId="338"/>
        </pc:sldMkLst>
        <pc:spChg chg="del">
          <ac:chgData name="Erkan ŞİRİN" userId="7f10ce1d6aaf8c5d" providerId="LiveId" clId="{D9BD4FED-9C52-4882-801D-B4B410C96399}" dt="2019-07-28T06:59:21.142" v="54" actId="478"/>
          <ac:spMkLst>
            <pc:docMk/>
            <pc:sldMk cId="1684677948" sldId="338"/>
            <ac:spMk id="2" creationId="{9E7DAE9A-5611-476C-9343-F8F6556FE056}"/>
          </ac:spMkLst>
        </pc:spChg>
        <pc:spChg chg="del mod">
          <ac:chgData name="Erkan ŞİRİN" userId="7f10ce1d6aaf8c5d" providerId="LiveId" clId="{D9BD4FED-9C52-4882-801D-B4B410C96399}" dt="2019-07-28T07:00:42.129" v="67"/>
          <ac:spMkLst>
            <pc:docMk/>
            <pc:sldMk cId="1684677948" sldId="338"/>
            <ac:spMk id="3" creationId="{D42DE1B9-BAF2-438A-99D4-A19B593936A9}"/>
          </ac:spMkLst>
        </pc:spChg>
        <pc:spChg chg="add mod">
          <ac:chgData name="Erkan ŞİRİN" userId="7f10ce1d6aaf8c5d" providerId="LiveId" clId="{D9BD4FED-9C52-4882-801D-B4B410C96399}" dt="2019-07-28T07:52:13.938" v="322" actId="14100"/>
          <ac:spMkLst>
            <pc:docMk/>
            <pc:sldMk cId="1684677948" sldId="338"/>
            <ac:spMk id="6" creationId="{154233C0-0A9E-4EA2-B92A-54038DC03A55}"/>
          </ac:spMkLst>
        </pc:spChg>
        <pc:spChg chg="add mod">
          <ac:chgData name="Erkan ŞİRİN" userId="7f10ce1d6aaf8c5d" providerId="LiveId" clId="{D9BD4FED-9C52-4882-801D-B4B410C96399}" dt="2019-07-28T07:54:18.810" v="363" actId="1076"/>
          <ac:spMkLst>
            <pc:docMk/>
            <pc:sldMk cId="1684677948" sldId="338"/>
            <ac:spMk id="7" creationId="{29A5C478-ADE4-4341-A672-A078603705FF}"/>
          </ac:spMkLst>
        </pc:spChg>
        <pc:spChg chg="add del">
          <ac:chgData name="Erkan ŞİRİN" userId="7f10ce1d6aaf8c5d" providerId="LiveId" clId="{D9BD4FED-9C52-4882-801D-B4B410C96399}" dt="2019-07-28T07:04:31.913" v="101"/>
          <ac:spMkLst>
            <pc:docMk/>
            <pc:sldMk cId="1684677948" sldId="338"/>
            <ac:spMk id="8" creationId="{1C5B08C6-9973-4DC8-B29F-167CBC258BCA}"/>
          </ac:spMkLst>
        </pc:spChg>
        <pc:spChg chg="add mod">
          <ac:chgData name="Erkan ŞİRİN" userId="7f10ce1d6aaf8c5d" providerId="LiveId" clId="{D9BD4FED-9C52-4882-801D-B4B410C96399}" dt="2019-07-28T07:52:13.938" v="322" actId="14100"/>
          <ac:spMkLst>
            <pc:docMk/>
            <pc:sldMk cId="1684677948" sldId="338"/>
            <ac:spMk id="9" creationId="{9A77C414-9582-4151-84A3-69E988742F5B}"/>
          </ac:spMkLst>
        </pc:spChg>
        <pc:spChg chg="add mod">
          <ac:chgData name="Erkan ŞİRİN" userId="7f10ce1d6aaf8c5d" providerId="LiveId" clId="{D9BD4FED-9C52-4882-801D-B4B410C96399}" dt="2019-07-28T07:52:13.938" v="322" actId="14100"/>
          <ac:spMkLst>
            <pc:docMk/>
            <pc:sldMk cId="1684677948" sldId="338"/>
            <ac:spMk id="10" creationId="{14C41E36-84AB-44AD-977D-BC1E23022629}"/>
          </ac:spMkLst>
        </pc:spChg>
        <pc:spChg chg="add mod">
          <ac:chgData name="Erkan ŞİRİN" userId="7f10ce1d6aaf8c5d" providerId="LiveId" clId="{D9BD4FED-9C52-4882-801D-B4B410C96399}" dt="2019-07-28T07:52:26.395" v="326" actId="20577"/>
          <ac:spMkLst>
            <pc:docMk/>
            <pc:sldMk cId="1684677948" sldId="338"/>
            <ac:spMk id="22" creationId="{83B82853-D72C-43DB-A4AD-18BDB34C45E9}"/>
          </ac:spMkLst>
        </pc:spChg>
        <pc:spChg chg="add mod">
          <ac:chgData name="Erkan ŞİRİN" userId="7f10ce1d6aaf8c5d" providerId="LiveId" clId="{D9BD4FED-9C52-4882-801D-B4B410C96399}" dt="2019-07-28T07:48:37.088" v="183" actId="20577"/>
          <ac:spMkLst>
            <pc:docMk/>
            <pc:sldMk cId="1684677948" sldId="338"/>
            <ac:spMk id="26" creationId="{3143512E-C228-4AA8-BB91-B50B4D564D89}"/>
          </ac:spMkLst>
        </pc:spChg>
        <pc:spChg chg="add mod">
          <ac:chgData name="Erkan ŞİRİN" userId="7f10ce1d6aaf8c5d" providerId="LiveId" clId="{D9BD4FED-9C52-4882-801D-B4B410C96399}" dt="2019-07-28T07:52:53.683" v="354" actId="20577"/>
          <ac:spMkLst>
            <pc:docMk/>
            <pc:sldMk cId="1684677948" sldId="338"/>
            <ac:spMk id="28" creationId="{810D6208-A373-43E0-BABF-6B30D78A7E61}"/>
          </ac:spMkLst>
        </pc:spChg>
        <pc:spChg chg="add mod">
          <ac:chgData name="Erkan ŞİRİN" userId="7f10ce1d6aaf8c5d" providerId="LiveId" clId="{D9BD4FED-9C52-4882-801D-B4B410C96399}" dt="2019-07-28T07:59:37.432" v="395" actId="1076"/>
          <ac:spMkLst>
            <pc:docMk/>
            <pc:sldMk cId="1684677948" sldId="338"/>
            <ac:spMk id="60" creationId="{14B93077-93BC-42B2-85ED-CAD672BEFAF9}"/>
          </ac:spMkLst>
        </pc:spChg>
        <pc:graphicFrameChg chg="add del mod">
          <ac:chgData name="Erkan ŞİRİN" userId="7f10ce1d6aaf8c5d" providerId="LiveId" clId="{D9BD4FED-9C52-4882-801D-B4B410C96399}" dt="2019-07-28T06:59:40.552" v="56" actId="478"/>
          <ac:graphicFrameMkLst>
            <pc:docMk/>
            <pc:sldMk cId="1684677948" sldId="338"/>
            <ac:graphicFrameMk id="4" creationId="{6F11A9BC-295C-452A-87C8-D36175B4594A}"/>
          </ac:graphicFrameMkLst>
        </pc:graphicFrameChg>
        <pc:graphicFrameChg chg="add del mod">
          <ac:chgData name="Erkan ŞİRİN" userId="7f10ce1d6aaf8c5d" providerId="LiveId" clId="{D9BD4FED-9C52-4882-801D-B4B410C96399}" dt="2019-07-28T07:03:18.559" v="87" actId="478"/>
          <ac:graphicFrameMkLst>
            <pc:docMk/>
            <pc:sldMk cId="1684677948" sldId="338"/>
            <ac:graphicFrameMk id="5" creationId="{35B92A63-98B1-46CE-8947-E1B55C128A3E}"/>
          </ac:graphicFrameMkLst>
        </pc:graphicFrameChg>
        <pc:cxnChg chg="add mod">
          <ac:chgData name="Erkan ŞİRİN" userId="7f10ce1d6aaf8c5d" providerId="LiveId" clId="{D9BD4FED-9C52-4882-801D-B4B410C96399}" dt="2019-07-28T07:54:18.810" v="363" actId="1076"/>
          <ac:cxnSpMkLst>
            <pc:docMk/>
            <pc:sldMk cId="1684677948" sldId="338"/>
            <ac:cxnSpMk id="12" creationId="{AE6D1982-2BB2-4CF0-8A46-1B544D43F546}"/>
          </ac:cxnSpMkLst>
        </pc:cxnChg>
        <pc:cxnChg chg="add mod">
          <ac:chgData name="Erkan ŞİRİN" userId="7f10ce1d6aaf8c5d" providerId="LiveId" clId="{D9BD4FED-9C52-4882-801D-B4B410C96399}" dt="2019-07-28T07:54:18.810" v="363" actId="1076"/>
          <ac:cxnSpMkLst>
            <pc:docMk/>
            <pc:sldMk cId="1684677948" sldId="338"/>
            <ac:cxnSpMk id="13" creationId="{0D67E209-97B2-48E4-94EE-A79E35FFEDE8}"/>
          </ac:cxnSpMkLst>
        </pc:cxnChg>
        <pc:cxnChg chg="add mod">
          <ac:chgData name="Erkan ŞİRİN" userId="7f10ce1d6aaf8c5d" providerId="LiveId" clId="{D9BD4FED-9C52-4882-801D-B4B410C96399}" dt="2019-07-28T07:54:18.810" v="363" actId="1076"/>
          <ac:cxnSpMkLst>
            <pc:docMk/>
            <pc:sldMk cId="1684677948" sldId="338"/>
            <ac:cxnSpMk id="16" creationId="{ABC8F8F7-05BA-4553-BD60-CBC7868D1B4C}"/>
          </ac:cxnSpMkLst>
        </pc:cxnChg>
        <pc:cxnChg chg="add mod">
          <ac:chgData name="Erkan ŞİRİN" userId="7f10ce1d6aaf8c5d" providerId="LiveId" clId="{D9BD4FED-9C52-4882-801D-B4B410C96399}" dt="2019-07-28T07:52:13.938" v="322" actId="14100"/>
          <ac:cxnSpMkLst>
            <pc:docMk/>
            <pc:sldMk cId="1684677948" sldId="338"/>
            <ac:cxnSpMk id="23" creationId="{05179751-7FAD-46FB-A167-0F77CE942632}"/>
          </ac:cxnSpMkLst>
        </pc:cxnChg>
        <pc:cxnChg chg="add mod">
          <ac:chgData name="Erkan ŞİRİN" userId="7f10ce1d6aaf8c5d" providerId="LiveId" clId="{D9BD4FED-9C52-4882-801D-B4B410C96399}" dt="2019-07-28T07:52:13.938" v="322" actId="14100"/>
          <ac:cxnSpMkLst>
            <pc:docMk/>
            <pc:sldMk cId="1684677948" sldId="338"/>
            <ac:cxnSpMk id="27" creationId="{FA6E8829-D04B-4195-9BA9-F6513CA63ECD}"/>
          </ac:cxnSpMkLst>
        </pc:cxnChg>
        <pc:cxnChg chg="add mod">
          <ac:chgData name="Erkan ŞİRİN" userId="7f10ce1d6aaf8c5d" providerId="LiveId" clId="{D9BD4FED-9C52-4882-801D-B4B410C96399}" dt="2019-07-28T07:52:13.938" v="322" actId="14100"/>
          <ac:cxnSpMkLst>
            <pc:docMk/>
            <pc:sldMk cId="1684677948" sldId="338"/>
            <ac:cxnSpMk id="29" creationId="{CAFD7805-5D88-4A4C-9A13-17873D282C24}"/>
          </ac:cxnSpMkLst>
        </pc:cxnChg>
      </pc:sldChg>
    </pc:docChg>
  </pc:docChgLst>
  <pc:docChgLst>
    <pc:chgData name="Erkan ŞİRİN" userId="7f10ce1d6aaf8c5d" providerId="LiveId" clId="{42B1919D-FF3D-47C2-8809-4F3BBD19A4CD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7F576-AE14-466D-AA6B-335273622B21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0BD3E-EF63-48CD-BA60-F7ED6F94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08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4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1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70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9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6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18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3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6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50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95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A066D-271F-4C1A-B89A-0705A7689EE9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6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ubscription.packtpub.com/book/big_data_and_business_intelligence/9781785880513/4/ch04lvl1sec34/semi-supervised-learning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enga-solutions.com/en/insights/ab-tests-vs-bandit-algorithms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harondrewmorgen.com/the-good-news-bad-news-about-not-understanding-rules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3122636" y="2128505"/>
            <a:ext cx="5946728" cy="1592890"/>
          </a:xfrm>
        </p:spPr>
        <p:txBody>
          <a:bodyPr>
            <a:noAutofit/>
          </a:bodyPr>
          <a:lstStyle/>
          <a:p>
            <a:r>
              <a:rPr lang="tr-TR" sz="48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Machine Learning </a:t>
            </a:r>
            <a:br>
              <a:rPr lang="tr-TR" sz="48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tr-TR" sz="48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Giriş</a:t>
            </a:r>
            <a:endParaRPr lang="en-US" sz="48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118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96F54D42-D34C-4B1A-B092-EEEB80395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730" y="0"/>
            <a:ext cx="65120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3CE5B23B-7323-42C0-9AAD-FB7F0FC2F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9" y="1977297"/>
            <a:ext cx="3652958" cy="169892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TÜRLERİ FARKLI BİR BAKIŞ</a:t>
            </a:r>
          </a:p>
        </p:txBody>
      </p:sp>
    </p:spTree>
    <p:extLst>
      <p:ext uri="{BB962C8B-B14F-4D97-AF65-F5344CB8AC3E}">
        <p14:creationId xmlns:p14="http://schemas.microsoft.com/office/powerpoint/2010/main" val="197989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110312" y="325004"/>
            <a:ext cx="10005237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36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KATEGORİZASYON</a:t>
            </a:r>
          </a:p>
        </p:txBody>
      </p:sp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ikdörtgen 2"/>
          <p:cNvSpPr/>
          <p:nvPr/>
        </p:nvSpPr>
        <p:spPr>
          <a:xfrm>
            <a:off x="6558455" y="1089756"/>
            <a:ext cx="481373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Unsupervised Learning (</a:t>
            </a:r>
            <a:r>
              <a:rPr lang="en-US" dirty="0" err="1"/>
              <a:t>Denetimsiz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)</a:t>
            </a:r>
          </a:p>
          <a:p>
            <a:pPr defTabSz="361950"/>
            <a:r>
              <a:rPr lang="tr-TR" dirty="0"/>
              <a:t>	</a:t>
            </a:r>
            <a:r>
              <a:rPr lang="en-US" dirty="0" err="1"/>
              <a:t>Kümeleme</a:t>
            </a:r>
            <a:endParaRPr lang="en-US" dirty="0"/>
          </a:p>
          <a:p>
            <a:pPr defTabSz="404813"/>
            <a:r>
              <a:rPr lang="tr-TR" dirty="0"/>
              <a:t>		</a:t>
            </a:r>
            <a:r>
              <a:rPr lang="en-US" dirty="0" err="1"/>
              <a:t>Kmeans</a:t>
            </a:r>
            <a:endParaRPr lang="en-US" dirty="0"/>
          </a:p>
          <a:p>
            <a:pPr defTabSz="404813"/>
            <a:r>
              <a:rPr lang="tr-TR" dirty="0"/>
              <a:t>		</a:t>
            </a:r>
            <a:r>
              <a:rPr lang="en-US" dirty="0" err="1"/>
              <a:t>Hiyerarşik</a:t>
            </a:r>
            <a:r>
              <a:rPr lang="en-US" dirty="0"/>
              <a:t> (</a:t>
            </a:r>
            <a:r>
              <a:rPr lang="en-US" dirty="0" err="1"/>
              <a:t>Dendogram</a:t>
            </a:r>
            <a:r>
              <a:rPr lang="en-US" dirty="0"/>
              <a:t>)	</a:t>
            </a:r>
          </a:p>
          <a:p>
            <a:pPr defTabSz="404813"/>
            <a:r>
              <a:rPr lang="tr-TR" dirty="0"/>
              <a:t>		</a:t>
            </a:r>
            <a:r>
              <a:rPr lang="en-US" dirty="0"/>
              <a:t>Self-organizing Maps</a:t>
            </a:r>
            <a:endParaRPr lang="tr-TR" dirty="0"/>
          </a:p>
          <a:p>
            <a:pPr defTabSz="404813"/>
            <a:r>
              <a:rPr lang="tr-TR" dirty="0"/>
              <a:t>		DBSCAN (</a:t>
            </a:r>
            <a:r>
              <a:rPr lang="tr-TR" b="1" dirty="0" err="1"/>
              <a:t>D</a:t>
            </a:r>
            <a:r>
              <a:rPr lang="tr-TR" dirty="0" err="1"/>
              <a:t>ensitiy-</a:t>
            </a:r>
            <a:r>
              <a:rPr lang="tr-TR" b="1" dirty="0" err="1"/>
              <a:t>B</a:t>
            </a:r>
            <a:r>
              <a:rPr lang="tr-TR" dirty="0" err="1"/>
              <a:t>ased</a:t>
            </a:r>
            <a:r>
              <a:rPr lang="tr-TR" dirty="0"/>
              <a:t> </a:t>
            </a:r>
            <a:r>
              <a:rPr lang="tr-TR" b="1" dirty="0" err="1"/>
              <a:t>S</a:t>
            </a:r>
            <a:r>
              <a:rPr lang="tr-TR" dirty="0" err="1"/>
              <a:t>patial</a:t>
            </a:r>
            <a:r>
              <a:rPr lang="tr-TR" dirty="0"/>
              <a:t> 				               </a:t>
            </a:r>
            <a:r>
              <a:rPr lang="tr-TR" b="1" dirty="0"/>
              <a:t>C</a:t>
            </a:r>
            <a:r>
              <a:rPr lang="tr-TR" dirty="0"/>
              <a:t>lustering of </a:t>
            </a:r>
            <a:r>
              <a:rPr lang="tr-TR" b="1" dirty="0"/>
              <a:t>A</a:t>
            </a:r>
            <a:r>
              <a:rPr lang="tr-TR" dirty="0"/>
              <a:t>pplication </a:t>
            </a:r>
          </a:p>
          <a:p>
            <a:pPr defTabSz="404813"/>
            <a:r>
              <a:rPr lang="tr-TR" dirty="0"/>
              <a:t>                              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b="1" dirty="0" err="1"/>
              <a:t>N</a:t>
            </a:r>
            <a:r>
              <a:rPr lang="tr-TR" dirty="0" err="1"/>
              <a:t>oise</a:t>
            </a:r>
            <a:r>
              <a:rPr lang="tr-TR" dirty="0"/>
              <a:t>)</a:t>
            </a:r>
            <a:endParaRPr lang="en-US" dirty="0"/>
          </a:p>
          <a:p>
            <a:pPr>
              <a:tabLst>
                <a:tab pos="361950" algn="l"/>
              </a:tabLst>
            </a:pPr>
            <a:r>
              <a:rPr lang="tr-TR" dirty="0"/>
              <a:t>	</a:t>
            </a:r>
            <a:r>
              <a:rPr lang="en-US" dirty="0" err="1"/>
              <a:t>Birliktelik</a:t>
            </a:r>
            <a:r>
              <a:rPr lang="en-US" dirty="0"/>
              <a:t> </a:t>
            </a:r>
            <a:r>
              <a:rPr lang="en-US" dirty="0" err="1"/>
              <a:t>Kural</a:t>
            </a:r>
            <a:r>
              <a:rPr lang="tr-TR" dirty="0"/>
              <a:t>ı (Apriori – </a:t>
            </a:r>
            <a:r>
              <a:rPr lang="tr-TR" dirty="0" err="1"/>
              <a:t>Eclat</a:t>
            </a:r>
            <a:r>
              <a:rPr lang="tr-TR" dirty="0"/>
              <a:t>)</a:t>
            </a:r>
            <a:endParaRPr lang="en-US" dirty="0"/>
          </a:p>
          <a:p>
            <a:pPr>
              <a:tabLst>
                <a:tab pos="361950" algn="l"/>
              </a:tabLst>
            </a:pPr>
            <a:r>
              <a:rPr lang="tr-TR" dirty="0"/>
              <a:t>	Boyut İndirgeme (PCA, LDA, </a:t>
            </a:r>
            <a:r>
              <a:rPr lang="tr-TR" dirty="0" err="1"/>
              <a:t>kernel</a:t>
            </a:r>
            <a:r>
              <a:rPr lang="tr-TR" dirty="0"/>
              <a:t> PCA)</a:t>
            </a:r>
          </a:p>
          <a:p>
            <a:pPr>
              <a:tabLst>
                <a:tab pos="361950" algn="l"/>
              </a:tabLst>
            </a:pPr>
            <a:r>
              <a:rPr lang="tr-TR" dirty="0"/>
              <a:t>	</a:t>
            </a:r>
            <a:r>
              <a:rPr lang="tr-TR" dirty="0" err="1"/>
              <a:t>Generative</a:t>
            </a:r>
            <a:r>
              <a:rPr lang="tr-TR" dirty="0"/>
              <a:t> </a:t>
            </a:r>
            <a:r>
              <a:rPr lang="tr-TR" dirty="0" err="1"/>
              <a:t>Adversarial</a:t>
            </a:r>
            <a:r>
              <a:rPr lang="tr-TR" dirty="0"/>
              <a:t> Networks (</a:t>
            </a:r>
            <a:r>
              <a:rPr lang="tr-TR" dirty="0" err="1"/>
              <a:t>GANs</a:t>
            </a:r>
            <a:r>
              <a:rPr lang="tr-TR" dirty="0"/>
              <a:t>)</a:t>
            </a:r>
          </a:p>
          <a:p>
            <a:pPr>
              <a:tabLst>
                <a:tab pos="361950" algn="l"/>
              </a:tabLst>
            </a:pPr>
            <a:r>
              <a:rPr lang="tr-TR" dirty="0"/>
              <a:t>	</a:t>
            </a:r>
            <a:r>
              <a:rPr lang="tr-TR" dirty="0" err="1"/>
              <a:t>Restricted</a:t>
            </a:r>
            <a:r>
              <a:rPr lang="tr-TR" dirty="0"/>
              <a:t> Boltzmann </a:t>
            </a:r>
            <a:r>
              <a:rPr lang="tr-TR" dirty="0" err="1"/>
              <a:t>Machines</a:t>
            </a:r>
            <a:r>
              <a:rPr lang="tr-TR" dirty="0"/>
              <a:t> (RBM)</a:t>
            </a:r>
          </a:p>
          <a:p>
            <a:pPr>
              <a:tabLst>
                <a:tab pos="361950" algn="l"/>
              </a:tabLst>
            </a:pPr>
            <a:r>
              <a:rPr lang="tr-TR" dirty="0"/>
              <a:t>	</a:t>
            </a:r>
            <a:r>
              <a:rPr lang="tr-TR" dirty="0" err="1"/>
              <a:t>Deep</a:t>
            </a:r>
            <a:r>
              <a:rPr lang="tr-TR" dirty="0"/>
              <a:t> </a:t>
            </a:r>
            <a:r>
              <a:rPr lang="tr-TR" dirty="0" err="1"/>
              <a:t>Belief</a:t>
            </a:r>
            <a:r>
              <a:rPr lang="tr-TR" dirty="0"/>
              <a:t> Networks</a:t>
            </a:r>
          </a:p>
          <a:p>
            <a:pPr>
              <a:tabLst>
                <a:tab pos="361950" algn="l"/>
              </a:tabLst>
            </a:pPr>
            <a:r>
              <a:rPr lang="tr-TR" dirty="0"/>
              <a:t>	</a:t>
            </a:r>
            <a:r>
              <a:rPr lang="tr-TR" dirty="0" err="1"/>
              <a:t>Autoencoders</a:t>
            </a:r>
            <a:endParaRPr lang="en-US" dirty="0"/>
          </a:p>
        </p:txBody>
      </p:sp>
      <p:sp>
        <p:nvSpPr>
          <p:cNvPr id="4" name="Dikdörtgen 3"/>
          <p:cNvSpPr/>
          <p:nvPr/>
        </p:nvSpPr>
        <p:spPr>
          <a:xfrm>
            <a:off x="819807" y="1089757"/>
            <a:ext cx="569660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Supervised Learning (</a:t>
            </a:r>
            <a:r>
              <a:rPr lang="en-US" dirty="0" err="1"/>
              <a:t>Denetimli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)</a:t>
            </a:r>
          </a:p>
          <a:p>
            <a:pPr>
              <a:tabLst>
                <a:tab pos="446088" algn="l"/>
              </a:tabLst>
            </a:pPr>
            <a:r>
              <a:rPr lang="tr-TR" dirty="0"/>
              <a:t>	</a:t>
            </a:r>
            <a:r>
              <a:rPr lang="en-US" dirty="0" err="1"/>
              <a:t>Regresyon</a:t>
            </a:r>
            <a:endParaRPr lang="en-US" dirty="0"/>
          </a:p>
          <a:p>
            <a:pPr>
              <a:tabLst>
                <a:tab pos="446088" algn="l"/>
              </a:tabLst>
            </a:pPr>
            <a:r>
              <a:rPr lang="tr-TR" dirty="0"/>
              <a:t>	</a:t>
            </a:r>
            <a:r>
              <a:rPr lang="en-US" dirty="0" err="1"/>
              <a:t>Sınıflandırma</a:t>
            </a:r>
            <a:endParaRPr lang="en-US" dirty="0"/>
          </a:p>
          <a:p>
            <a:pPr defTabSz="495300"/>
            <a:r>
              <a:rPr lang="tr-TR" dirty="0"/>
              <a:t>		</a:t>
            </a:r>
            <a:r>
              <a:rPr lang="en-US" dirty="0" err="1"/>
              <a:t>Karar</a:t>
            </a:r>
            <a:r>
              <a:rPr lang="en-US" dirty="0"/>
              <a:t> </a:t>
            </a:r>
            <a:r>
              <a:rPr lang="en-US" dirty="0" err="1"/>
              <a:t>Ağaçları</a:t>
            </a:r>
            <a:endParaRPr lang="en-US" dirty="0"/>
          </a:p>
          <a:p>
            <a:pPr defTabSz="495300"/>
            <a:r>
              <a:rPr lang="tr-TR" dirty="0"/>
              <a:t>		</a:t>
            </a:r>
            <a:r>
              <a:rPr lang="en-US" dirty="0"/>
              <a:t>Random Forests</a:t>
            </a:r>
          </a:p>
          <a:p>
            <a:pPr defTabSz="495300"/>
            <a:r>
              <a:rPr lang="tr-TR" dirty="0"/>
              <a:t>		</a:t>
            </a:r>
            <a:r>
              <a:rPr lang="en-US" dirty="0" err="1"/>
              <a:t>Lojistik</a:t>
            </a:r>
            <a:r>
              <a:rPr lang="en-US" dirty="0"/>
              <a:t> </a:t>
            </a:r>
            <a:r>
              <a:rPr lang="en-US" dirty="0" err="1"/>
              <a:t>Regresyon</a:t>
            </a:r>
            <a:endParaRPr lang="en-US" dirty="0"/>
          </a:p>
          <a:p>
            <a:pPr defTabSz="495300"/>
            <a:r>
              <a:rPr lang="tr-TR" dirty="0"/>
              <a:t>		K </a:t>
            </a:r>
            <a:r>
              <a:rPr lang="en-US" dirty="0" err="1"/>
              <a:t>En</a:t>
            </a:r>
            <a:r>
              <a:rPr lang="en-US" dirty="0"/>
              <a:t> Yakın </a:t>
            </a:r>
            <a:r>
              <a:rPr lang="en-US" dirty="0" err="1"/>
              <a:t>Komşu</a:t>
            </a:r>
            <a:endParaRPr lang="en-US" dirty="0"/>
          </a:p>
          <a:p>
            <a:pPr defTabSz="495300"/>
            <a:r>
              <a:rPr lang="tr-TR" dirty="0"/>
              <a:t>		</a:t>
            </a:r>
            <a:r>
              <a:rPr lang="en-US" dirty="0"/>
              <a:t>Naive Bayes</a:t>
            </a:r>
          </a:p>
          <a:p>
            <a:pPr defTabSz="495300"/>
            <a:r>
              <a:rPr lang="tr-TR" dirty="0"/>
              <a:t>		</a:t>
            </a:r>
            <a:r>
              <a:rPr lang="en-US" dirty="0"/>
              <a:t>Support Vector Machines</a:t>
            </a:r>
            <a:endParaRPr lang="tr-TR" dirty="0"/>
          </a:p>
          <a:p>
            <a:pPr defTabSz="446088"/>
            <a:r>
              <a:rPr lang="tr-TR" dirty="0"/>
              <a:t>		</a:t>
            </a:r>
            <a:r>
              <a:rPr lang="en-US" dirty="0"/>
              <a:t>Yapay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Ağları</a:t>
            </a:r>
            <a:r>
              <a:rPr lang="en-US" dirty="0"/>
              <a:t> (</a:t>
            </a:r>
            <a:r>
              <a:rPr lang="tr-TR" dirty="0" err="1"/>
              <a:t>Artificial</a:t>
            </a:r>
            <a:r>
              <a:rPr lang="tr-TR" dirty="0"/>
              <a:t> </a:t>
            </a:r>
            <a:r>
              <a:rPr lang="en-US" dirty="0"/>
              <a:t>Neural Networks)</a:t>
            </a:r>
            <a:endParaRPr lang="tr-TR" dirty="0"/>
          </a:p>
          <a:p>
            <a:pPr defTabSz="446088"/>
            <a:r>
              <a:rPr lang="tr-TR" dirty="0"/>
              <a:t>		</a:t>
            </a:r>
            <a:r>
              <a:rPr lang="tr-TR" dirty="0" err="1"/>
              <a:t>Convolutional</a:t>
            </a:r>
            <a:r>
              <a:rPr lang="tr-TR" dirty="0"/>
              <a:t> </a:t>
            </a:r>
            <a:r>
              <a:rPr lang="tr-TR" dirty="0" err="1"/>
              <a:t>Neural</a:t>
            </a:r>
            <a:r>
              <a:rPr lang="tr-TR" dirty="0"/>
              <a:t> Networks</a:t>
            </a:r>
          </a:p>
          <a:p>
            <a:pPr defTabSz="446088"/>
            <a:r>
              <a:rPr lang="tr-TR" dirty="0"/>
              <a:t>		</a:t>
            </a:r>
            <a:r>
              <a:rPr lang="tr-TR" dirty="0" err="1"/>
              <a:t>Recurrent</a:t>
            </a:r>
            <a:r>
              <a:rPr lang="tr-TR" dirty="0"/>
              <a:t> </a:t>
            </a:r>
            <a:r>
              <a:rPr lang="tr-TR" dirty="0" err="1"/>
              <a:t>Neural</a:t>
            </a:r>
            <a:r>
              <a:rPr lang="tr-TR" dirty="0"/>
              <a:t> Networks</a:t>
            </a:r>
          </a:p>
          <a:p>
            <a:pPr defTabSz="446088"/>
            <a:endParaRPr lang="tr-TR" dirty="0"/>
          </a:p>
          <a:p>
            <a:pPr defTabSz="446088"/>
            <a:r>
              <a:rPr lang="tr-TR" dirty="0" err="1"/>
              <a:t>Semisupervised</a:t>
            </a:r>
            <a:r>
              <a:rPr lang="tr-TR" dirty="0"/>
              <a:t> Learning</a:t>
            </a:r>
            <a:endParaRPr lang="en-US" dirty="0"/>
          </a:p>
          <a:p>
            <a:pPr defTabSz="446088"/>
            <a:r>
              <a:rPr lang="en-US" dirty="0"/>
              <a:t>Reinforcement Learning (</a:t>
            </a:r>
            <a:r>
              <a:rPr lang="en-US" dirty="0" err="1"/>
              <a:t>Pekiştirmeli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)</a:t>
            </a:r>
          </a:p>
          <a:p>
            <a:pPr defTabSz="446088"/>
            <a:r>
              <a:rPr lang="tr-TR" dirty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40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D42DE1B9-BAF2-438A-99D4-A19B59393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8167" y="571412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SUPERVISED (GÖZETİMLİ)</a:t>
            </a:r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EAB3E14F-EAA5-4E5D-96D4-4AF0A97D8EF9}"/>
              </a:ext>
            </a:extLst>
          </p:cNvPr>
          <p:cNvGrpSpPr/>
          <p:nvPr/>
        </p:nvGrpSpPr>
        <p:grpSpPr>
          <a:xfrm>
            <a:off x="2179675" y="2689033"/>
            <a:ext cx="1020726" cy="739967"/>
            <a:chOff x="2179675" y="2689033"/>
            <a:chExt cx="1020726" cy="739967"/>
          </a:xfrm>
        </p:grpSpPr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BC2A4F25-AE1B-44A9-B142-3D5A72D8D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2179675" y="2689033"/>
              <a:ext cx="1020726" cy="739967"/>
            </a:xfrm>
            <a:prstGeom prst="rect">
              <a:avLst/>
            </a:prstGeom>
          </p:spPr>
        </p:pic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508BEA1C-489D-4F81-A9D6-9D8DB24E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6760" y="2745354"/>
              <a:ext cx="651747" cy="651747"/>
            </a:xfrm>
            <a:prstGeom prst="rect">
              <a:avLst/>
            </a:prstGeom>
          </p:spPr>
        </p:pic>
      </p:grpSp>
      <p:grpSp>
        <p:nvGrpSpPr>
          <p:cNvPr id="12" name="Grup 11">
            <a:extLst>
              <a:ext uri="{FF2B5EF4-FFF2-40B4-BE49-F238E27FC236}">
                <a16:creationId xmlns:a16="http://schemas.microsoft.com/office/drawing/2014/main" id="{0DA38CC8-94FB-43EE-81FB-8EAB31F1DFDA}"/>
              </a:ext>
            </a:extLst>
          </p:cNvPr>
          <p:cNvGrpSpPr/>
          <p:nvPr/>
        </p:nvGrpSpPr>
        <p:grpSpPr>
          <a:xfrm>
            <a:off x="5034411" y="2267908"/>
            <a:ext cx="1020726" cy="739967"/>
            <a:chOff x="5522616" y="2319049"/>
            <a:chExt cx="1020726" cy="739967"/>
          </a:xfrm>
        </p:grpSpPr>
        <p:pic>
          <p:nvPicPr>
            <p:cNvPr id="9" name="Resim 8">
              <a:extLst>
                <a:ext uri="{FF2B5EF4-FFF2-40B4-BE49-F238E27FC236}">
                  <a16:creationId xmlns:a16="http://schemas.microsoft.com/office/drawing/2014/main" id="{A9DD7031-B740-464C-BB15-5F97C0EA4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11" name="Resim 10">
              <a:extLst>
                <a:ext uri="{FF2B5EF4-FFF2-40B4-BE49-F238E27FC236}">
                  <a16:creationId xmlns:a16="http://schemas.microsoft.com/office/drawing/2014/main" id="{312F2303-47A9-42C3-9675-18101795B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13" name="Grup 12">
            <a:extLst>
              <a:ext uri="{FF2B5EF4-FFF2-40B4-BE49-F238E27FC236}">
                <a16:creationId xmlns:a16="http://schemas.microsoft.com/office/drawing/2014/main" id="{0E51752F-6389-4136-B2AA-30FADB18929E}"/>
              </a:ext>
            </a:extLst>
          </p:cNvPr>
          <p:cNvGrpSpPr/>
          <p:nvPr/>
        </p:nvGrpSpPr>
        <p:grpSpPr>
          <a:xfrm>
            <a:off x="5198085" y="3473929"/>
            <a:ext cx="1020726" cy="739967"/>
            <a:chOff x="5522616" y="2319049"/>
            <a:chExt cx="1020726" cy="739967"/>
          </a:xfrm>
        </p:grpSpPr>
        <p:pic>
          <p:nvPicPr>
            <p:cNvPr id="14" name="Resim 13">
              <a:extLst>
                <a:ext uri="{FF2B5EF4-FFF2-40B4-BE49-F238E27FC236}">
                  <a16:creationId xmlns:a16="http://schemas.microsoft.com/office/drawing/2014/main" id="{D6CA6CF1-24DE-4B1A-9503-ED61B695D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15" name="Resim 14">
              <a:extLst>
                <a:ext uri="{FF2B5EF4-FFF2-40B4-BE49-F238E27FC236}">
                  <a16:creationId xmlns:a16="http://schemas.microsoft.com/office/drawing/2014/main" id="{FBD49086-E153-460E-BC7C-EEE97F2B1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16" name="Grup 15">
            <a:extLst>
              <a:ext uri="{FF2B5EF4-FFF2-40B4-BE49-F238E27FC236}">
                <a16:creationId xmlns:a16="http://schemas.microsoft.com/office/drawing/2014/main" id="{F0557035-19CA-4013-9DFE-18B785D8CBAE}"/>
              </a:ext>
            </a:extLst>
          </p:cNvPr>
          <p:cNvGrpSpPr/>
          <p:nvPr/>
        </p:nvGrpSpPr>
        <p:grpSpPr>
          <a:xfrm>
            <a:off x="3858291" y="2666749"/>
            <a:ext cx="1020726" cy="739967"/>
            <a:chOff x="5522616" y="2319049"/>
            <a:chExt cx="1020726" cy="739967"/>
          </a:xfrm>
        </p:grpSpPr>
        <p:pic>
          <p:nvPicPr>
            <p:cNvPr id="17" name="Resim 16">
              <a:extLst>
                <a:ext uri="{FF2B5EF4-FFF2-40B4-BE49-F238E27FC236}">
                  <a16:creationId xmlns:a16="http://schemas.microsoft.com/office/drawing/2014/main" id="{CAEBAD40-E033-4ECB-8F92-DCCC7904AA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18" name="Resim 17">
              <a:extLst>
                <a:ext uri="{FF2B5EF4-FFF2-40B4-BE49-F238E27FC236}">
                  <a16:creationId xmlns:a16="http://schemas.microsoft.com/office/drawing/2014/main" id="{55E32D0D-E13D-4F23-A37C-FECA4EA3F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19" name="Grup 18">
            <a:extLst>
              <a:ext uri="{FF2B5EF4-FFF2-40B4-BE49-F238E27FC236}">
                <a16:creationId xmlns:a16="http://schemas.microsoft.com/office/drawing/2014/main" id="{1F623796-FF93-4A2D-825D-280FEEAC7BED}"/>
              </a:ext>
            </a:extLst>
          </p:cNvPr>
          <p:cNvGrpSpPr/>
          <p:nvPr/>
        </p:nvGrpSpPr>
        <p:grpSpPr>
          <a:xfrm>
            <a:off x="4354865" y="4103044"/>
            <a:ext cx="1020726" cy="739967"/>
            <a:chOff x="5522616" y="2319049"/>
            <a:chExt cx="1020726" cy="739967"/>
          </a:xfrm>
        </p:grpSpPr>
        <p:pic>
          <p:nvPicPr>
            <p:cNvPr id="20" name="Resim 19">
              <a:extLst>
                <a:ext uri="{FF2B5EF4-FFF2-40B4-BE49-F238E27FC236}">
                  <a16:creationId xmlns:a16="http://schemas.microsoft.com/office/drawing/2014/main" id="{932FDBA9-7A4C-4ABB-A3AC-0BDA926486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21" name="Resim 20">
              <a:extLst>
                <a:ext uri="{FF2B5EF4-FFF2-40B4-BE49-F238E27FC236}">
                  <a16:creationId xmlns:a16="http://schemas.microsoft.com/office/drawing/2014/main" id="{0DF7ECC4-2EED-4CD5-A222-38D6CDDA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22" name="Grup 21">
            <a:extLst>
              <a:ext uri="{FF2B5EF4-FFF2-40B4-BE49-F238E27FC236}">
                <a16:creationId xmlns:a16="http://schemas.microsoft.com/office/drawing/2014/main" id="{CD6293D1-4EFF-4156-B082-04027EAE4E57}"/>
              </a:ext>
            </a:extLst>
          </p:cNvPr>
          <p:cNvGrpSpPr/>
          <p:nvPr/>
        </p:nvGrpSpPr>
        <p:grpSpPr>
          <a:xfrm>
            <a:off x="3454003" y="1904138"/>
            <a:ext cx="1020726" cy="739967"/>
            <a:chOff x="5522616" y="2319049"/>
            <a:chExt cx="1020726" cy="739967"/>
          </a:xfrm>
        </p:grpSpPr>
        <p:pic>
          <p:nvPicPr>
            <p:cNvPr id="23" name="Resim 22">
              <a:extLst>
                <a:ext uri="{FF2B5EF4-FFF2-40B4-BE49-F238E27FC236}">
                  <a16:creationId xmlns:a16="http://schemas.microsoft.com/office/drawing/2014/main" id="{8E3417E4-E4E0-46F1-997D-2DF0C240F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24" name="Resim 23">
              <a:extLst>
                <a:ext uri="{FF2B5EF4-FFF2-40B4-BE49-F238E27FC236}">
                  <a16:creationId xmlns:a16="http://schemas.microsoft.com/office/drawing/2014/main" id="{F42053B6-77E4-495D-8383-0829E8AAB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25" name="Grup 24">
            <a:extLst>
              <a:ext uri="{FF2B5EF4-FFF2-40B4-BE49-F238E27FC236}">
                <a16:creationId xmlns:a16="http://schemas.microsoft.com/office/drawing/2014/main" id="{7017386E-8B40-4399-A6D6-E5D8ED426297}"/>
              </a:ext>
            </a:extLst>
          </p:cNvPr>
          <p:cNvGrpSpPr/>
          <p:nvPr/>
        </p:nvGrpSpPr>
        <p:grpSpPr>
          <a:xfrm>
            <a:off x="4492032" y="4972222"/>
            <a:ext cx="1020726" cy="739967"/>
            <a:chOff x="5522616" y="2319049"/>
            <a:chExt cx="1020726" cy="739967"/>
          </a:xfrm>
        </p:grpSpPr>
        <p:pic>
          <p:nvPicPr>
            <p:cNvPr id="26" name="Resim 25">
              <a:extLst>
                <a:ext uri="{FF2B5EF4-FFF2-40B4-BE49-F238E27FC236}">
                  <a16:creationId xmlns:a16="http://schemas.microsoft.com/office/drawing/2014/main" id="{E3888743-7A17-4F96-AAA2-7CBA0FC42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27" name="Resim 26">
              <a:extLst>
                <a:ext uri="{FF2B5EF4-FFF2-40B4-BE49-F238E27FC236}">
                  <a16:creationId xmlns:a16="http://schemas.microsoft.com/office/drawing/2014/main" id="{B55943CE-6A3E-4816-A5E6-E5CA8309C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28" name="Grup 27">
            <a:extLst>
              <a:ext uri="{FF2B5EF4-FFF2-40B4-BE49-F238E27FC236}">
                <a16:creationId xmlns:a16="http://schemas.microsoft.com/office/drawing/2014/main" id="{79A90E93-0250-42C1-86E9-4A079E7F9A8D}"/>
              </a:ext>
            </a:extLst>
          </p:cNvPr>
          <p:cNvGrpSpPr/>
          <p:nvPr/>
        </p:nvGrpSpPr>
        <p:grpSpPr>
          <a:xfrm>
            <a:off x="2756965" y="3473929"/>
            <a:ext cx="1020726" cy="739967"/>
            <a:chOff x="5522616" y="2319049"/>
            <a:chExt cx="1020726" cy="739967"/>
          </a:xfrm>
        </p:grpSpPr>
        <p:pic>
          <p:nvPicPr>
            <p:cNvPr id="29" name="Resim 28">
              <a:extLst>
                <a:ext uri="{FF2B5EF4-FFF2-40B4-BE49-F238E27FC236}">
                  <a16:creationId xmlns:a16="http://schemas.microsoft.com/office/drawing/2014/main" id="{DB158931-A0A6-4181-B00D-0DBAD91ED9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30" name="Resim 29">
              <a:extLst>
                <a:ext uri="{FF2B5EF4-FFF2-40B4-BE49-F238E27FC236}">
                  <a16:creationId xmlns:a16="http://schemas.microsoft.com/office/drawing/2014/main" id="{067CC3E5-A76C-42EA-8662-F0817A44C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31" name="Grup 30">
            <a:extLst>
              <a:ext uri="{FF2B5EF4-FFF2-40B4-BE49-F238E27FC236}">
                <a16:creationId xmlns:a16="http://schemas.microsoft.com/office/drawing/2014/main" id="{EA7F38F8-4BBD-4A03-8B76-33B2F520F95D}"/>
              </a:ext>
            </a:extLst>
          </p:cNvPr>
          <p:cNvGrpSpPr/>
          <p:nvPr/>
        </p:nvGrpSpPr>
        <p:grpSpPr>
          <a:xfrm>
            <a:off x="2370504" y="4736184"/>
            <a:ext cx="1020726" cy="739967"/>
            <a:chOff x="5522616" y="2319049"/>
            <a:chExt cx="1020726" cy="739967"/>
          </a:xfrm>
        </p:grpSpPr>
        <p:pic>
          <p:nvPicPr>
            <p:cNvPr id="32" name="Resim 31">
              <a:extLst>
                <a:ext uri="{FF2B5EF4-FFF2-40B4-BE49-F238E27FC236}">
                  <a16:creationId xmlns:a16="http://schemas.microsoft.com/office/drawing/2014/main" id="{A8B2F74D-AB42-4F82-9BE0-594BFF51F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33" name="Resim 32">
              <a:extLst>
                <a:ext uri="{FF2B5EF4-FFF2-40B4-BE49-F238E27FC236}">
                  <a16:creationId xmlns:a16="http://schemas.microsoft.com/office/drawing/2014/main" id="{39CAA0A3-3349-4390-9A10-6638CDCD7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34" name="Grup 33">
            <a:extLst>
              <a:ext uri="{FF2B5EF4-FFF2-40B4-BE49-F238E27FC236}">
                <a16:creationId xmlns:a16="http://schemas.microsoft.com/office/drawing/2014/main" id="{F27B9B24-B32E-4662-817B-24002CEB20E8}"/>
              </a:ext>
            </a:extLst>
          </p:cNvPr>
          <p:cNvGrpSpPr/>
          <p:nvPr/>
        </p:nvGrpSpPr>
        <p:grpSpPr>
          <a:xfrm>
            <a:off x="3627535" y="4251449"/>
            <a:ext cx="1020726" cy="739967"/>
            <a:chOff x="2179675" y="2689033"/>
            <a:chExt cx="1020726" cy="739967"/>
          </a:xfrm>
        </p:grpSpPr>
        <p:pic>
          <p:nvPicPr>
            <p:cNvPr id="35" name="Resim 34">
              <a:extLst>
                <a:ext uri="{FF2B5EF4-FFF2-40B4-BE49-F238E27FC236}">
                  <a16:creationId xmlns:a16="http://schemas.microsoft.com/office/drawing/2014/main" id="{6273B015-043C-416C-B1FE-A42A30B027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2179675" y="2689033"/>
              <a:ext cx="1020726" cy="739967"/>
            </a:xfrm>
            <a:prstGeom prst="rect">
              <a:avLst/>
            </a:prstGeom>
          </p:spPr>
        </p:pic>
        <p:pic>
          <p:nvPicPr>
            <p:cNvPr id="36" name="Resim 35">
              <a:extLst>
                <a:ext uri="{FF2B5EF4-FFF2-40B4-BE49-F238E27FC236}">
                  <a16:creationId xmlns:a16="http://schemas.microsoft.com/office/drawing/2014/main" id="{D7C89921-0EF9-402C-B812-EF1C07894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6760" y="2745354"/>
              <a:ext cx="651747" cy="651747"/>
            </a:xfrm>
            <a:prstGeom prst="rect">
              <a:avLst/>
            </a:prstGeom>
          </p:spPr>
        </p:pic>
      </p:grpSp>
      <p:grpSp>
        <p:nvGrpSpPr>
          <p:cNvPr id="37" name="Grup 36">
            <a:extLst>
              <a:ext uri="{FF2B5EF4-FFF2-40B4-BE49-F238E27FC236}">
                <a16:creationId xmlns:a16="http://schemas.microsoft.com/office/drawing/2014/main" id="{29368B46-7CF9-432F-A542-52CA23CDBAEE}"/>
              </a:ext>
            </a:extLst>
          </p:cNvPr>
          <p:cNvGrpSpPr/>
          <p:nvPr/>
        </p:nvGrpSpPr>
        <p:grpSpPr>
          <a:xfrm>
            <a:off x="1077524" y="3900068"/>
            <a:ext cx="1020726" cy="739967"/>
            <a:chOff x="2179675" y="2689033"/>
            <a:chExt cx="1020726" cy="739967"/>
          </a:xfrm>
        </p:grpSpPr>
        <p:pic>
          <p:nvPicPr>
            <p:cNvPr id="38" name="Resim 37">
              <a:extLst>
                <a:ext uri="{FF2B5EF4-FFF2-40B4-BE49-F238E27FC236}">
                  <a16:creationId xmlns:a16="http://schemas.microsoft.com/office/drawing/2014/main" id="{CB3496C6-1686-49E2-8296-12150292F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2179675" y="2689033"/>
              <a:ext cx="1020726" cy="739967"/>
            </a:xfrm>
            <a:prstGeom prst="rect">
              <a:avLst/>
            </a:prstGeom>
          </p:spPr>
        </p:pic>
        <p:pic>
          <p:nvPicPr>
            <p:cNvPr id="39" name="Resim 38">
              <a:extLst>
                <a:ext uri="{FF2B5EF4-FFF2-40B4-BE49-F238E27FC236}">
                  <a16:creationId xmlns:a16="http://schemas.microsoft.com/office/drawing/2014/main" id="{F292B153-F2DD-4640-8748-9458B2678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6760" y="2745354"/>
              <a:ext cx="651747" cy="651747"/>
            </a:xfrm>
            <a:prstGeom prst="rect">
              <a:avLst/>
            </a:prstGeom>
          </p:spPr>
        </p:pic>
      </p:grpSp>
      <p:pic>
        <p:nvPicPr>
          <p:cNvPr id="40" name="Resim 39">
            <a:extLst>
              <a:ext uri="{FF2B5EF4-FFF2-40B4-BE49-F238E27FC236}">
                <a16:creationId xmlns:a16="http://schemas.microsoft.com/office/drawing/2014/main" id="{FE11569D-4760-40B3-A0E6-279D95349E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0" t="21442" r="9876" b="20698"/>
          <a:stretch/>
        </p:blipFill>
        <p:spPr>
          <a:xfrm>
            <a:off x="8078783" y="3104602"/>
            <a:ext cx="1020726" cy="739967"/>
          </a:xfrm>
          <a:prstGeom prst="rect">
            <a:avLst/>
          </a:prstGeom>
        </p:spPr>
      </p:pic>
      <p:cxnSp>
        <p:nvCxnSpPr>
          <p:cNvPr id="42" name="Düz Bağlayıcı 41">
            <a:extLst>
              <a:ext uri="{FF2B5EF4-FFF2-40B4-BE49-F238E27FC236}">
                <a16:creationId xmlns:a16="http://schemas.microsoft.com/office/drawing/2014/main" id="{1DA95158-F9FA-4CD6-BBDE-7187026B52FB}"/>
              </a:ext>
            </a:extLst>
          </p:cNvPr>
          <p:cNvCxnSpPr/>
          <p:nvPr/>
        </p:nvCxnSpPr>
        <p:spPr>
          <a:xfrm>
            <a:off x="7062031" y="1696912"/>
            <a:ext cx="0" cy="451250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4" name="Resim 43">
            <a:extLst>
              <a:ext uri="{FF2B5EF4-FFF2-40B4-BE49-F238E27FC236}">
                <a16:creationId xmlns:a16="http://schemas.microsoft.com/office/drawing/2014/main" id="{602ED0CC-9037-4E83-B605-BF1DDE9F4F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865" y="3203433"/>
            <a:ext cx="358248" cy="540991"/>
          </a:xfrm>
          <a:prstGeom prst="rect">
            <a:avLst/>
          </a:prstGeom>
        </p:spPr>
      </p:pic>
      <p:pic>
        <p:nvPicPr>
          <p:cNvPr id="45" name="Resim 44">
            <a:extLst>
              <a:ext uri="{FF2B5EF4-FFF2-40B4-BE49-F238E27FC236}">
                <a16:creationId xmlns:a16="http://schemas.microsoft.com/office/drawing/2014/main" id="{D5D160EE-F66C-46D8-8334-CE26A719FC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115" y="3148054"/>
            <a:ext cx="651747" cy="65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9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EACCA5B4-C089-4F1C-B86C-62CA6A18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50" y="1566413"/>
            <a:ext cx="7024700" cy="4916020"/>
          </a:xfrm>
          <a:prstGeom prst="rect">
            <a:avLst/>
          </a:prstGeom>
        </p:spPr>
      </p:pic>
      <p:cxnSp>
        <p:nvCxnSpPr>
          <p:cNvPr id="6" name="Düz Bağlayıcı 5">
            <a:extLst>
              <a:ext uri="{FF2B5EF4-FFF2-40B4-BE49-F238E27FC236}">
                <a16:creationId xmlns:a16="http://schemas.microsoft.com/office/drawing/2014/main" id="{CAB3616B-8D8E-4CE5-A5D2-2E58C05141A0}"/>
              </a:ext>
            </a:extLst>
          </p:cNvPr>
          <p:cNvCxnSpPr>
            <a:cxnSpLocks/>
          </p:cNvCxnSpPr>
          <p:nvPr/>
        </p:nvCxnSpPr>
        <p:spPr>
          <a:xfrm flipV="1">
            <a:off x="2456121" y="3636336"/>
            <a:ext cx="6847367" cy="19423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A050CA52-F682-4662-BF7F-142C70308218}"/>
              </a:ext>
            </a:extLst>
          </p:cNvPr>
          <p:cNvCxnSpPr>
            <a:cxnSpLocks/>
          </p:cNvCxnSpPr>
          <p:nvPr/>
        </p:nvCxnSpPr>
        <p:spPr>
          <a:xfrm flipV="1">
            <a:off x="2764465" y="1945759"/>
            <a:ext cx="6539023" cy="42530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Düz Bağlayıcı 12">
            <a:extLst>
              <a:ext uri="{FF2B5EF4-FFF2-40B4-BE49-F238E27FC236}">
                <a16:creationId xmlns:a16="http://schemas.microsoft.com/office/drawing/2014/main" id="{2C294662-6D13-40F2-88EF-F21D454BCC3F}"/>
              </a:ext>
            </a:extLst>
          </p:cNvPr>
          <p:cNvCxnSpPr>
            <a:cxnSpLocks/>
          </p:cNvCxnSpPr>
          <p:nvPr/>
        </p:nvCxnSpPr>
        <p:spPr>
          <a:xfrm flipV="1">
            <a:off x="3104707" y="1945759"/>
            <a:ext cx="5582093" cy="44365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7">
            <a:extLst>
              <a:ext uri="{FF2B5EF4-FFF2-40B4-BE49-F238E27FC236}">
                <a16:creationId xmlns:a16="http://schemas.microsoft.com/office/drawing/2014/main" id="{516B5FA8-FDF3-4B6B-A246-FA947A0D7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9163" y="452336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SUPERVISED (GÖZETİMLİ)</a:t>
            </a:r>
          </a:p>
        </p:txBody>
      </p:sp>
    </p:spTree>
    <p:extLst>
      <p:ext uri="{BB962C8B-B14F-4D97-AF65-F5344CB8AC3E}">
        <p14:creationId xmlns:p14="http://schemas.microsoft.com/office/powerpoint/2010/main" val="367571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6AB083-0853-41A1-96EA-48D9C0417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8167" y="571412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UNSUPERVISED (GÖZETİMSİZ)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8ED71CF-56A7-4DEC-A0BC-4895731BA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680" y="1233181"/>
            <a:ext cx="5658640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71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6AB083-0853-41A1-96EA-48D9C0417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8167" y="571412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SEMISUPERVISED (YARI GÖZETİMLİ)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3805BCD-4421-457E-98D8-6CA468F03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442" y="1506605"/>
            <a:ext cx="6721660" cy="3844789"/>
          </a:xfrm>
          <a:prstGeom prst="rect">
            <a:avLst/>
          </a:prstGeo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DD26EF72-9C9A-4A74-8867-F0F1C2D832CC}"/>
              </a:ext>
            </a:extLst>
          </p:cNvPr>
          <p:cNvSpPr/>
          <p:nvPr/>
        </p:nvSpPr>
        <p:spPr>
          <a:xfrm>
            <a:off x="5376530" y="579260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200" dirty="0">
                <a:hlinkClick r:id="rId3"/>
              </a:rPr>
              <a:t>https://subscription.packtpub.com/book/big_data_and_business_intelligence/9781785880513/4/ch04lvl1sec34/semi-supervised-learning</a:t>
            </a:r>
            <a:endParaRPr lang="tr-TR" sz="12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C4FDA11F-6B6F-4689-B8CE-BC32740883F3}"/>
              </a:ext>
            </a:extLst>
          </p:cNvPr>
          <p:cNvSpPr/>
          <p:nvPr/>
        </p:nvSpPr>
        <p:spPr>
          <a:xfrm>
            <a:off x="1106369" y="2680809"/>
            <a:ext cx="280076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tr-TR" sz="3600" dirty="0">
                <a:latin typeface="Roboto"/>
              </a:rPr>
              <a:t>Birazını ben,</a:t>
            </a:r>
          </a:p>
          <a:p>
            <a:r>
              <a:rPr lang="tr-TR" sz="3600" dirty="0">
                <a:latin typeface="Roboto"/>
              </a:rPr>
              <a:t>kalanını sen.</a:t>
            </a:r>
          </a:p>
        </p:txBody>
      </p:sp>
    </p:spTree>
    <p:extLst>
      <p:ext uri="{BB962C8B-B14F-4D97-AF65-F5344CB8AC3E}">
        <p14:creationId xmlns:p14="http://schemas.microsoft.com/office/powerpoint/2010/main" val="3576303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6AB083-0853-41A1-96EA-48D9C0417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7" y="441564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REINFORCEMENT (PEKİŞTİRMELİ)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AF00DEA3-FA7F-4B12-AA77-E9607EAF6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15" y="1160748"/>
            <a:ext cx="6351106" cy="4536504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75B02BAB-8304-4C5A-BB21-6BB78BA32248}"/>
              </a:ext>
            </a:extLst>
          </p:cNvPr>
          <p:cNvSpPr/>
          <p:nvPr/>
        </p:nvSpPr>
        <p:spPr>
          <a:xfrm>
            <a:off x="6237768" y="616944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Géron, A. (2017).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Hands-on machine learning with </a:t>
            </a:r>
            <a:r>
              <a:rPr lang="en-US" sz="1200" i="1" dirty="0" err="1">
                <a:solidFill>
                  <a:srgbClr val="222222"/>
                </a:solidFill>
                <a:latin typeface="Arial" panose="020B0604020202020204" pitchFamily="34" charset="0"/>
              </a:rPr>
              <a:t>Scikit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-Learn and TensorFlow: concepts, tools, and techniques to build intelligent systems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. " O'Reilly Media, Inc.".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869173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6AB083-0853-41A1-96EA-48D9C0417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7" y="441564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REINFORCEMENT (PEKİŞTİRMELİ)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075037D-A752-4EE5-A221-6DC4CB3BB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90600"/>
            <a:ext cx="9753600" cy="48768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D0F9BE90-797A-49E1-9283-0180310040D0}"/>
              </a:ext>
            </a:extLst>
          </p:cNvPr>
          <p:cNvSpPr/>
          <p:nvPr/>
        </p:nvSpPr>
        <p:spPr>
          <a:xfrm>
            <a:off x="5769935" y="627793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200" dirty="0">
                <a:hlinkClick r:id="rId3"/>
              </a:rPr>
              <a:t>https://www.twenga-solutions.com/en/insights/ab-tests-vs-bandit-algorithms/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808353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6AB083-0853-41A1-96EA-48D9C0417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7" y="441564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ONLINE &amp; BATCH LEARNING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D8CB1167-A7F4-4F43-8F2F-A90EDF5D968E}"/>
              </a:ext>
            </a:extLst>
          </p:cNvPr>
          <p:cNvSpPr/>
          <p:nvPr/>
        </p:nvSpPr>
        <p:spPr>
          <a:xfrm>
            <a:off x="1167150" y="1266678"/>
            <a:ext cx="1529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/>
              <a:t>Batch</a:t>
            </a:r>
            <a:r>
              <a:rPr lang="tr-TR" dirty="0"/>
              <a:t> </a:t>
            </a:r>
            <a:r>
              <a:rPr lang="tr-TR" dirty="0" err="1"/>
              <a:t>learning</a:t>
            </a:r>
            <a:endParaRPr lang="tr-TR" dirty="0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BB223CD0-8555-4722-8809-BC4661D6C586}"/>
              </a:ext>
            </a:extLst>
          </p:cNvPr>
          <p:cNvSpPr/>
          <p:nvPr/>
        </p:nvSpPr>
        <p:spPr>
          <a:xfrm>
            <a:off x="873125" y="1967143"/>
            <a:ext cx="3159386" cy="1733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VERİ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0906DDE9-8011-4910-BC91-2C20E5A62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30" y="2351712"/>
            <a:ext cx="1177188" cy="1177188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9ECADF7-A38F-4637-9D8F-889618FB1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99" t="12954" r="7384" b="32892"/>
          <a:stretch/>
        </p:blipFill>
        <p:spPr>
          <a:xfrm>
            <a:off x="8159491" y="1636010"/>
            <a:ext cx="2562447" cy="2339163"/>
          </a:xfrm>
          <a:prstGeom prst="rect">
            <a:avLst/>
          </a:prstGeom>
        </p:spPr>
      </p:pic>
      <p:sp>
        <p:nvSpPr>
          <p:cNvPr id="11" name="Ok: Sağ 10">
            <a:extLst>
              <a:ext uri="{FF2B5EF4-FFF2-40B4-BE49-F238E27FC236}">
                <a16:creationId xmlns:a16="http://schemas.microsoft.com/office/drawing/2014/main" id="{F16609EE-DC13-4C4A-A550-0AD36AD0E269}"/>
              </a:ext>
            </a:extLst>
          </p:cNvPr>
          <p:cNvSpPr/>
          <p:nvPr/>
        </p:nvSpPr>
        <p:spPr>
          <a:xfrm>
            <a:off x="4605025" y="2626242"/>
            <a:ext cx="499730" cy="49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Ok: Sağ 11">
            <a:extLst>
              <a:ext uri="{FF2B5EF4-FFF2-40B4-BE49-F238E27FC236}">
                <a16:creationId xmlns:a16="http://schemas.microsoft.com/office/drawing/2014/main" id="{94B83705-0F5A-4203-AB2A-AC9751F26A05}"/>
              </a:ext>
            </a:extLst>
          </p:cNvPr>
          <p:cNvSpPr/>
          <p:nvPr/>
        </p:nvSpPr>
        <p:spPr>
          <a:xfrm>
            <a:off x="7287253" y="2626242"/>
            <a:ext cx="499730" cy="49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44B43E0E-7D99-4CDF-A9A8-711012D33B04}"/>
              </a:ext>
            </a:extLst>
          </p:cNvPr>
          <p:cNvSpPr/>
          <p:nvPr/>
        </p:nvSpPr>
        <p:spPr>
          <a:xfrm>
            <a:off x="759084" y="4285969"/>
            <a:ext cx="3761007" cy="173310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VERİ</a:t>
            </a: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5B704C1F-2A58-4647-87C6-A4BB2AC95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30" y="4603464"/>
            <a:ext cx="1177188" cy="1177188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38B8E151-C2A4-492E-BE7C-6964387D74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99" t="12954" r="7384" b="32892"/>
          <a:stretch/>
        </p:blipFill>
        <p:spPr>
          <a:xfrm>
            <a:off x="8045451" y="3954836"/>
            <a:ext cx="2562447" cy="2339163"/>
          </a:xfrm>
          <a:prstGeom prst="rect">
            <a:avLst/>
          </a:prstGeom>
        </p:spPr>
      </p:pic>
      <p:sp>
        <p:nvSpPr>
          <p:cNvPr id="16" name="Ok: Sağ 15">
            <a:extLst>
              <a:ext uri="{FF2B5EF4-FFF2-40B4-BE49-F238E27FC236}">
                <a16:creationId xmlns:a16="http://schemas.microsoft.com/office/drawing/2014/main" id="{A30086B4-F843-454C-90D6-54899E3CD363}"/>
              </a:ext>
            </a:extLst>
          </p:cNvPr>
          <p:cNvSpPr/>
          <p:nvPr/>
        </p:nvSpPr>
        <p:spPr>
          <a:xfrm>
            <a:off x="4723774" y="4945068"/>
            <a:ext cx="499730" cy="49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Ok: Sağ 16">
            <a:extLst>
              <a:ext uri="{FF2B5EF4-FFF2-40B4-BE49-F238E27FC236}">
                <a16:creationId xmlns:a16="http://schemas.microsoft.com/office/drawing/2014/main" id="{FFD74C8F-17B6-44FB-8C19-E3AD889EAAAF}"/>
              </a:ext>
            </a:extLst>
          </p:cNvPr>
          <p:cNvSpPr/>
          <p:nvPr/>
        </p:nvSpPr>
        <p:spPr>
          <a:xfrm>
            <a:off x="7058137" y="4945068"/>
            <a:ext cx="499730" cy="49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7016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6AB083-0853-41A1-96EA-48D9C0417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7" y="441564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ONLINE &amp; BATCH LEARNING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D8CB1167-A7F4-4F43-8F2F-A90EDF5D968E}"/>
              </a:ext>
            </a:extLst>
          </p:cNvPr>
          <p:cNvSpPr/>
          <p:nvPr/>
        </p:nvSpPr>
        <p:spPr>
          <a:xfrm>
            <a:off x="1167150" y="1266678"/>
            <a:ext cx="1619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Online </a:t>
            </a:r>
            <a:r>
              <a:rPr lang="tr-TR" dirty="0" err="1"/>
              <a:t>learning</a:t>
            </a:r>
            <a:endParaRPr lang="tr-TR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0906DDE9-8011-4910-BC91-2C20E5A62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30" y="2351712"/>
            <a:ext cx="1177188" cy="1177188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9ECADF7-A38F-4637-9D8F-889618FB1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99" t="12954" r="7384" b="32892"/>
          <a:stretch/>
        </p:blipFill>
        <p:spPr>
          <a:xfrm>
            <a:off x="8159491" y="1636010"/>
            <a:ext cx="2562447" cy="2339163"/>
          </a:xfrm>
          <a:prstGeom prst="rect">
            <a:avLst/>
          </a:prstGeom>
        </p:spPr>
      </p:pic>
      <p:sp>
        <p:nvSpPr>
          <p:cNvPr id="11" name="Ok: Sağ 10">
            <a:extLst>
              <a:ext uri="{FF2B5EF4-FFF2-40B4-BE49-F238E27FC236}">
                <a16:creationId xmlns:a16="http://schemas.microsoft.com/office/drawing/2014/main" id="{F16609EE-DC13-4C4A-A550-0AD36AD0E269}"/>
              </a:ext>
            </a:extLst>
          </p:cNvPr>
          <p:cNvSpPr/>
          <p:nvPr/>
        </p:nvSpPr>
        <p:spPr>
          <a:xfrm>
            <a:off x="4605025" y="2626242"/>
            <a:ext cx="499730" cy="49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Ok: Sağ 11">
            <a:extLst>
              <a:ext uri="{FF2B5EF4-FFF2-40B4-BE49-F238E27FC236}">
                <a16:creationId xmlns:a16="http://schemas.microsoft.com/office/drawing/2014/main" id="{94B83705-0F5A-4203-AB2A-AC9751F26A05}"/>
              </a:ext>
            </a:extLst>
          </p:cNvPr>
          <p:cNvSpPr/>
          <p:nvPr/>
        </p:nvSpPr>
        <p:spPr>
          <a:xfrm>
            <a:off x="7287253" y="2626242"/>
            <a:ext cx="499730" cy="49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32B19C69-C47A-4BA3-A062-65BA53A22777}"/>
              </a:ext>
            </a:extLst>
          </p:cNvPr>
          <p:cNvSpPr/>
          <p:nvPr/>
        </p:nvSpPr>
        <p:spPr>
          <a:xfrm>
            <a:off x="2525417" y="2717022"/>
            <a:ext cx="148856" cy="143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165AD76D-10B2-433B-AB8D-7021AC1884C1}"/>
              </a:ext>
            </a:extLst>
          </p:cNvPr>
          <p:cNvSpPr/>
          <p:nvPr/>
        </p:nvSpPr>
        <p:spPr>
          <a:xfrm>
            <a:off x="2115879" y="2717022"/>
            <a:ext cx="148856" cy="143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52D22893-BBD0-4A56-97C4-F32B560E2174}"/>
              </a:ext>
            </a:extLst>
          </p:cNvPr>
          <p:cNvSpPr/>
          <p:nvPr/>
        </p:nvSpPr>
        <p:spPr>
          <a:xfrm>
            <a:off x="2268279" y="2869422"/>
            <a:ext cx="148856" cy="143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91CCACBE-522E-46BD-BB6D-0019BC61E5FC}"/>
              </a:ext>
            </a:extLst>
          </p:cNvPr>
          <p:cNvSpPr/>
          <p:nvPr/>
        </p:nvSpPr>
        <p:spPr>
          <a:xfrm>
            <a:off x="2316310" y="2483106"/>
            <a:ext cx="148856" cy="143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184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0046 L 0.19479 0.01482 L 0.29518 0.01806 " pathEditMode="relative" ptsTypes="A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-2.96296E-6 L 0.21614 0.01713 L 0.32695 0.02084 " pathEditMode="relative" rAng="0" ptsTypes="AAA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41" y="104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4.81481E-6 L 0.20338 -0.00556 L 0.30781 -0.00672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-34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75E-6 -3.7037E-6 L 0.20079 0.04422 L 0.30391 0.05394 " pathEditMode="relative" rAng="0" ptsTypes="AAA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268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8" grpId="0" animBg="1"/>
      <p:bldP spid="19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1102217" y="1994843"/>
            <a:ext cx="3525474" cy="21698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Bilgisayarlar yardımıyla veriye dayalı öğrenmeyi olanaklı kılan algoritmaların tasarım ve geliştirme süreçlerini konu edinen bir bilim dalıdır. </a:t>
            </a: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653" y="1772817"/>
            <a:ext cx="4762500" cy="3571875"/>
          </a:xfrm>
          <a:prstGeom prst="rect">
            <a:avLst/>
          </a:prstGeom>
        </p:spPr>
      </p:pic>
      <p:sp>
        <p:nvSpPr>
          <p:cNvPr id="5" name="Unvan 1"/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Machine Learning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Düz Bağlayıcı 5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616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7910ECC9-946F-44A4-9001-423E1D480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7" y="441564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INSTANCE &amp; MODEL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94FADF5-DF4E-4BF7-94D0-3E98F7512E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0" y="2368293"/>
            <a:ext cx="4389129" cy="212141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9038F75-4FA5-4ACE-8160-0D4483C73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80" y="2061996"/>
            <a:ext cx="5965573" cy="3116779"/>
          </a:xfrm>
          <a:prstGeom prst="rect">
            <a:avLst/>
          </a:prstGeom>
        </p:spPr>
      </p:pic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0FD59952-8618-4D86-B4F2-132342BC132C}"/>
              </a:ext>
            </a:extLst>
          </p:cNvPr>
          <p:cNvCxnSpPr/>
          <p:nvPr/>
        </p:nvCxnSpPr>
        <p:spPr>
          <a:xfrm>
            <a:off x="5454502" y="1446028"/>
            <a:ext cx="0" cy="466769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484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2639617" y="335887"/>
            <a:ext cx="763753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SUPERVISED LEARNING (DENETİMLİ ÖĞRENME)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138" y="2003161"/>
            <a:ext cx="2426803" cy="1689661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5231904" y="5157193"/>
            <a:ext cx="86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0" dirty="0">
                <a:latin typeface="Blackadder ITC" panose="04020505051007020D02" pitchFamily="82" charset="0"/>
              </a:rPr>
              <a:t>B</a:t>
            </a:r>
          </a:p>
        </p:txBody>
      </p:sp>
      <p:sp>
        <p:nvSpPr>
          <p:cNvPr id="6" name="Sağ Ok 5"/>
          <p:cNvSpPr/>
          <p:nvPr/>
        </p:nvSpPr>
        <p:spPr>
          <a:xfrm>
            <a:off x="3802501" y="2523955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26"/>
          <a:stretch/>
        </p:blipFill>
        <p:spPr>
          <a:xfrm>
            <a:off x="1958777" y="1683145"/>
            <a:ext cx="1800200" cy="232969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26"/>
          <a:stretch/>
        </p:blipFill>
        <p:spPr>
          <a:xfrm>
            <a:off x="1958777" y="4293097"/>
            <a:ext cx="1800200" cy="2329695"/>
          </a:xfrm>
          <a:prstGeom prst="rect">
            <a:avLst/>
          </a:prstGeom>
        </p:spPr>
      </p:pic>
      <p:sp>
        <p:nvSpPr>
          <p:cNvPr id="9" name="Sağ Ok 8"/>
          <p:cNvSpPr/>
          <p:nvPr/>
        </p:nvSpPr>
        <p:spPr>
          <a:xfrm>
            <a:off x="3935760" y="5393727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Sağ Ok 9"/>
          <p:cNvSpPr/>
          <p:nvPr/>
        </p:nvSpPr>
        <p:spPr>
          <a:xfrm>
            <a:off x="6785489" y="5393726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Metin kutusu 10"/>
          <p:cNvSpPr txBox="1"/>
          <p:nvPr/>
        </p:nvSpPr>
        <p:spPr>
          <a:xfrm>
            <a:off x="8393832" y="5056044"/>
            <a:ext cx="86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2" name="Sağ Ok 11"/>
          <p:cNvSpPr/>
          <p:nvPr/>
        </p:nvSpPr>
        <p:spPr>
          <a:xfrm>
            <a:off x="7450676" y="2470489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Metin kutusu 12"/>
          <p:cNvSpPr txBox="1"/>
          <p:nvPr/>
        </p:nvSpPr>
        <p:spPr>
          <a:xfrm>
            <a:off x="8657385" y="2470490"/>
            <a:ext cx="1441336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</a:p>
        </p:txBody>
      </p:sp>
      <p:sp>
        <p:nvSpPr>
          <p:cNvPr id="14" name="Metin kutusu 13"/>
          <p:cNvSpPr txBox="1"/>
          <p:nvPr/>
        </p:nvSpPr>
        <p:spPr>
          <a:xfrm>
            <a:off x="5663952" y="4346082"/>
            <a:ext cx="432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3302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" t="17682" r="1044" b="13356"/>
          <a:stretch/>
        </p:blipFill>
        <p:spPr>
          <a:xfrm>
            <a:off x="2423592" y="2276872"/>
            <a:ext cx="7857540" cy="2808312"/>
          </a:xfrm>
          <a:prstGeom prst="rect">
            <a:avLst/>
          </a:prstGeom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527979" y="404664"/>
            <a:ext cx="875315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UNSUPERVISED LEARNING (DENETİMSİZ ÖĞRENME)</a:t>
            </a:r>
          </a:p>
        </p:txBody>
      </p:sp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506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98118" y="2546767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SUPERVISED LEARNING (DENETİMLİ ÖĞRENME) METODLARI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242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REGRESYON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476672"/>
            <a:ext cx="9144000" cy="605028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456040" y="278812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Oval 4"/>
          <p:cNvSpPr/>
          <p:nvPr/>
        </p:nvSpPr>
        <p:spPr>
          <a:xfrm>
            <a:off x="6457782" y="323846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Düz Bağlayıcı 6"/>
          <p:cNvCxnSpPr>
            <a:stCxn id="4" idx="4"/>
            <a:endCxn id="5" idx="0"/>
          </p:cNvCxnSpPr>
          <p:nvPr/>
        </p:nvCxnSpPr>
        <p:spPr>
          <a:xfrm>
            <a:off x="6528048" y="2932141"/>
            <a:ext cx="1742" cy="3063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Metin kutusu 10"/>
          <p:cNvSpPr txBox="1"/>
          <p:nvPr/>
        </p:nvSpPr>
        <p:spPr>
          <a:xfrm>
            <a:off x="6384032" y="2420889"/>
            <a:ext cx="288032" cy="367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?</a:t>
            </a:r>
          </a:p>
        </p:txBody>
      </p:sp>
      <p:sp>
        <p:nvSpPr>
          <p:cNvPr id="13" name="Metin kutusu 12"/>
          <p:cNvSpPr txBox="1"/>
          <p:nvPr/>
        </p:nvSpPr>
        <p:spPr>
          <a:xfrm>
            <a:off x="7896200" y="5085184"/>
            <a:ext cx="230425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Consolas" panose="020B0609020204030204" pitchFamily="49" charset="0"/>
                <a:cs typeface="Consolas" panose="020B0609020204030204" pitchFamily="49" charset="0"/>
              </a:rPr>
              <a:t>Y = 0.125X + 5</a:t>
            </a:r>
          </a:p>
        </p:txBody>
      </p:sp>
    </p:spTree>
    <p:extLst>
      <p:ext uri="{BB962C8B-B14F-4D97-AF65-F5344CB8AC3E}">
        <p14:creationId xmlns:p14="http://schemas.microsoft.com/office/powerpoint/2010/main" val="182349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KARAR AĞACI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80729"/>
            <a:ext cx="9144000" cy="5049795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273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757800" y="116633"/>
            <a:ext cx="4318301" cy="324035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21"/>
          <a:stretch/>
        </p:blipFill>
        <p:spPr>
          <a:xfrm>
            <a:off x="6799468" y="2287867"/>
            <a:ext cx="4012548" cy="3552449"/>
          </a:xfrm>
          <a:prstGeom prst="rect">
            <a:avLst/>
          </a:prstGeom>
        </p:spPr>
      </p:pic>
      <p:sp>
        <p:nvSpPr>
          <p:cNvPr id="6" name="Yukarı Bükülü Ok 5"/>
          <p:cNvSpPr/>
          <p:nvPr/>
        </p:nvSpPr>
        <p:spPr>
          <a:xfrm rot="5400000">
            <a:off x="5060470" y="3312325"/>
            <a:ext cx="1368152" cy="14573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015880" y="476672"/>
            <a:ext cx="5796136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KARAR AĞACI</a:t>
            </a:r>
          </a:p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ÖRNEK</a:t>
            </a: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322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RANDOM FOREST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9" r="12594"/>
          <a:stretch/>
        </p:blipFill>
        <p:spPr>
          <a:xfrm flipH="1">
            <a:off x="1991113" y="2243953"/>
            <a:ext cx="1656184" cy="2933172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3" r="16532"/>
          <a:stretch/>
        </p:blipFill>
        <p:spPr>
          <a:xfrm>
            <a:off x="8184233" y="2494651"/>
            <a:ext cx="2356117" cy="2954999"/>
          </a:xfrm>
          <a:prstGeom prst="rect">
            <a:avLst/>
          </a:prstGeom>
        </p:spPr>
      </p:pic>
      <p:sp>
        <p:nvSpPr>
          <p:cNvPr id="17" name="Sağ Ok 16"/>
          <p:cNvSpPr/>
          <p:nvPr/>
        </p:nvSpPr>
        <p:spPr>
          <a:xfrm rot="1690105">
            <a:off x="5774206" y="2526872"/>
            <a:ext cx="1152129" cy="366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Sağ Ok 17"/>
          <p:cNvSpPr/>
          <p:nvPr/>
        </p:nvSpPr>
        <p:spPr>
          <a:xfrm>
            <a:off x="5710859" y="3782763"/>
            <a:ext cx="1152129" cy="366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Sağ Ok 18"/>
          <p:cNvSpPr/>
          <p:nvPr/>
        </p:nvSpPr>
        <p:spPr>
          <a:xfrm rot="19609303">
            <a:off x="5854225" y="4994470"/>
            <a:ext cx="1152129" cy="366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Metin kutusu 19"/>
          <p:cNvSpPr txBox="1"/>
          <p:nvPr/>
        </p:nvSpPr>
        <p:spPr>
          <a:xfrm>
            <a:off x="7007004" y="3710539"/>
            <a:ext cx="1108467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OYNA</a:t>
            </a:r>
          </a:p>
        </p:txBody>
      </p:sp>
      <p:sp>
        <p:nvSpPr>
          <p:cNvPr id="21" name="Metin kutusu 20"/>
          <p:cNvSpPr txBox="1"/>
          <p:nvPr/>
        </p:nvSpPr>
        <p:spPr>
          <a:xfrm>
            <a:off x="1801393" y="1585011"/>
            <a:ext cx="203562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solidFill>
                  <a:srgbClr val="00B050"/>
                </a:solidFill>
              </a:rPr>
              <a:t>BU HAVADA GOLF OYNANIR MI?</a:t>
            </a:r>
          </a:p>
        </p:txBody>
      </p:sp>
      <p:grpSp>
        <p:nvGrpSpPr>
          <p:cNvPr id="27" name="Grup 26"/>
          <p:cNvGrpSpPr/>
          <p:nvPr/>
        </p:nvGrpSpPr>
        <p:grpSpPr>
          <a:xfrm>
            <a:off x="4405115" y="1078824"/>
            <a:ext cx="1327599" cy="1540776"/>
            <a:chOff x="2881114" y="1078824"/>
            <a:chExt cx="1327599" cy="1540776"/>
          </a:xfrm>
        </p:grpSpPr>
        <p:grpSp>
          <p:nvGrpSpPr>
            <p:cNvPr id="10" name="Grup 9"/>
            <p:cNvGrpSpPr/>
            <p:nvPr/>
          </p:nvGrpSpPr>
          <p:grpSpPr>
            <a:xfrm>
              <a:off x="2915816" y="1196752"/>
              <a:ext cx="1292897" cy="1422848"/>
              <a:chOff x="2915816" y="1186298"/>
              <a:chExt cx="1292897" cy="1433302"/>
            </a:xfrm>
          </p:grpSpPr>
          <p:pic>
            <p:nvPicPr>
              <p:cNvPr id="7" name="Resim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1186298"/>
                <a:ext cx="1292897" cy="1433302"/>
              </a:xfrm>
              <a:prstGeom prst="rect">
                <a:avLst/>
              </a:prstGeom>
            </p:spPr>
          </p:pic>
          <p:sp>
            <p:nvSpPr>
              <p:cNvPr id="9" name="Metin kutusu 8"/>
              <p:cNvSpPr txBox="1"/>
              <p:nvPr/>
            </p:nvSpPr>
            <p:spPr>
              <a:xfrm>
                <a:off x="2932105" y="2132856"/>
                <a:ext cx="792088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>
                    <a:solidFill>
                      <a:srgbClr val="00B050"/>
                    </a:solidFill>
                  </a:rPr>
                  <a:t>OYNA</a:t>
                </a:r>
              </a:p>
            </p:txBody>
          </p:sp>
        </p:grpSp>
        <p:sp>
          <p:nvSpPr>
            <p:cNvPr id="22" name="Metin kutusu 21"/>
            <p:cNvSpPr txBox="1"/>
            <p:nvPr/>
          </p:nvSpPr>
          <p:spPr>
            <a:xfrm>
              <a:off x="2881114" y="1078824"/>
              <a:ext cx="79208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>
                  <a:solidFill>
                    <a:srgbClr val="00B050"/>
                  </a:solidFill>
                </a:rPr>
                <a:t>Ağaç-1</a:t>
              </a:r>
            </a:p>
          </p:txBody>
        </p:sp>
      </p:grpSp>
      <p:grpSp>
        <p:nvGrpSpPr>
          <p:cNvPr id="26" name="Grup 25"/>
          <p:cNvGrpSpPr/>
          <p:nvPr/>
        </p:nvGrpSpPr>
        <p:grpSpPr>
          <a:xfrm>
            <a:off x="4439385" y="2800684"/>
            <a:ext cx="1368582" cy="1469995"/>
            <a:chOff x="2915385" y="2800683"/>
            <a:chExt cx="1368582" cy="1469995"/>
          </a:xfrm>
        </p:grpSpPr>
        <p:grpSp>
          <p:nvGrpSpPr>
            <p:cNvPr id="11" name="Grup 10"/>
            <p:cNvGrpSpPr/>
            <p:nvPr/>
          </p:nvGrpSpPr>
          <p:grpSpPr>
            <a:xfrm>
              <a:off x="2991070" y="2847830"/>
              <a:ext cx="1292897" cy="1422848"/>
              <a:chOff x="2915816" y="1186298"/>
              <a:chExt cx="1292897" cy="1433302"/>
            </a:xfrm>
          </p:grpSpPr>
          <p:pic>
            <p:nvPicPr>
              <p:cNvPr id="12" name="Resim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1186298"/>
                <a:ext cx="1292897" cy="1433302"/>
              </a:xfrm>
              <a:prstGeom prst="rect">
                <a:avLst/>
              </a:prstGeom>
            </p:spPr>
          </p:pic>
          <p:sp>
            <p:nvSpPr>
              <p:cNvPr id="13" name="Metin kutusu 12"/>
              <p:cNvSpPr txBox="1"/>
              <p:nvPr/>
            </p:nvSpPr>
            <p:spPr>
              <a:xfrm>
                <a:off x="2932104" y="2132856"/>
                <a:ext cx="1132593" cy="3720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>
                    <a:solidFill>
                      <a:srgbClr val="FF0000"/>
                    </a:solidFill>
                  </a:rPr>
                  <a:t>OYNAMA</a:t>
                </a:r>
              </a:p>
            </p:txBody>
          </p:sp>
        </p:grpSp>
        <p:sp>
          <p:nvSpPr>
            <p:cNvPr id="23" name="Metin kutusu 22"/>
            <p:cNvSpPr txBox="1"/>
            <p:nvPr/>
          </p:nvSpPr>
          <p:spPr>
            <a:xfrm>
              <a:off x="2915385" y="2800683"/>
              <a:ext cx="79208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>
                  <a:solidFill>
                    <a:srgbClr val="00B050"/>
                  </a:solidFill>
                </a:rPr>
                <a:t>Ağaç-2</a:t>
              </a:r>
            </a:p>
          </p:txBody>
        </p:sp>
      </p:grpSp>
      <p:grpSp>
        <p:nvGrpSpPr>
          <p:cNvPr id="25" name="Grup 24"/>
          <p:cNvGrpSpPr/>
          <p:nvPr/>
        </p:nvGrpSpPr>
        <p:grpSpPr>
          <a:xfrm>
            <a:off x="4466873" y="4706817"/>
            <a:ext cx="1364657" cy="1422848"/>
            <a:chOff x="2942872" y="4706817"/>
            <a:chExt cx="1364657" cy="1422848"/>
          </a:xfrm>
        </p:grpSpPr>
        <p:grpSp>
          <p:nvGrpSpPr>
            <p:cNvPr id="14" name="Grup 13"/>
            <p:cNvGrpSpPr/>
            <p:nvPr/>
          </p:nvGrpSpPr>
          <p:grpSpPr>
            <a:xfrm>
              <a:off x="3014632" y="4706817"/>
              <a:ext cx="1292897" cy="1422848"/>
              <a:chOff x="2915816" y="1186298"/>
              <a:chExt cx="1292897" cy="1433302"/>
            </a:xfrm>
          </p:grpSpPr>
          <p:pic>
            <p:nvPicPr>
              <p:cNvPr id="15" name="Resim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1186298"/>
                <a:ext cx="1292897" cy="1433302"/>
              </a:xfrm>
              <a:prstGeom prst="rect">
                <a:avLst/>
              </a:prstGeom>
            </p:spPr>
          </p:pic>
          <p:sp>
            <p:nvSpPr>
              <p:cNvPr id="16" name="Metin kutusu 15"/>
              <p:cNvSpPr txBox="1"/>
              <p:nvPr/>
            </p:nvSpPr>
            <p:spPr>
              <a:xfrm>
                <a:off x="2932105" y="2132856"/>
                <a:ext cx="792088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>
                    <a:solidFill>
                      <a:srgbClr val="00B050"/>
                    </a:solidFill>
                  </a:rPr>
                  <a:t>OYNA</a:t>
                </a:r>
              </a:p>
            </p:txBody>
          </p:sp>
        </p:grpSp>
        <p:sp>
          <p:nvSpPr>
            <p:cNvPr id="24" name="Metin kutusu 23"/>
            <p:cNvSpPr txBox="1"/>
            <p:nvPr/>
          </p:nvSpPr>
          <p:spPr>
            <a:xfrm>
              <a:off x="2942872" y="4706817"/>
              <a:ext cx="79208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>
                  <a:solidFill>
                    <a:srgbClr val="00B050"/>
                  </a:solidFill>
                </a:rPr>
                <a:t>Ağaç-3</a:t>
              </a:r>
            </a:p>
          </p:txBody>
        </p:sp>
      </p:grpSp>
      <p:cxnSp>
        <p:nvCxnSpPr>
          <p:cNvPr id="28" name="Düz Bağlayıcı 2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33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LOJİSTİK REGRESYON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7411" b="6132"/>
          <a:stretch/>
        </p:blipFill>
        <p:spPr>
          <a:xfrm>
            <a:off x="1919537" y="1628800"/>
            <a:ext cx="8472829" cy="4032448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926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LOJİSTİK REGRESYON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9"/>
          <a:stretch/>
        </p:blipFill>
        <p:spPr>
          <a:xfrm>
            <a:off x="2063552" y="1124744"/>
            <a:ext cx="7797800" cy="4666456"/>
          </a:xfrm>
          <a:prstGeom prst="rect">
            <a:avLst/>
          </a:prstGeom>
        </p:spPr>
      </p:pic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18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1"/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Neden Machine Learning?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E883A5CF-C753-4A60-A101-6F0BB8D09B77}"/>
              </a:ext>
            </a:extLst>
          </p:cNvPr>
          <p:cNvSpPr/>
          <p:nvPr/>
        </p:nvSpPr>
        <p:spPr>
          <a:xfrm>
            <a:off x="2670934" y="1406467"/>
            <a:ext cx="65283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Bir e-postanın 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 olup olmadığını programlayarak ayırt etmeye çalışın?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B93F42B5-2722-4D1B-8E8D-994FC9978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2692287"/>
            <a:ext cx="33909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32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483967" y="442765"/>
            <a:ext cx="769806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NAIVE BAYES TEOREMİ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7" y="1556792"/>
            <a:ext cx="8106841" cy="3744416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914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351584" y="476673"/>
            <a:ext cx="7128792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SUPPORT VECTOR MACHINES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9" t="8455" r="8751" b="3729"/>
          <a:stretch/>
        </p:blipFill>
        <p:spPr>
          <a:xfrm>
            <a:off x="3492500" y="1177276"/>
            <a:ext cx="5651500" cy="4538327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645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81187" y="2070013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UNSUPERVISED LEARNING (DENETİMSİZ ÖĞRENME) METODLARI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109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351584" y="476673"/>
            <a:ext cx="7128792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K-ORTALAMALAR KÜMELEME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" t="6755" r="7102" b="4038"/>
          <a:stretch/>
        </p:blipFill>
        <p:spPr>
          <a:xfrm>
            <a:off x="2711624" y="1015282"/>
            <a:ext cx="7076968" cy="4833389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211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364954" y="344537"/>
            <a:ext cx="7782345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K-ORTALAMALAR KÜMELEME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250061"/>
            <a:ext cx="2337830" cy="1944216"/>
          </a:xfrm>
          <a:prstGeom prst="rect">
            <a:avLst/>
          </a:prstGeom>
        </p:spPr>
      </p:pic>
      <p:sp>
        <p:nvSpPr>
          <p:cNvPr id="4" name="Sağ Ok 3"/>
          <p:cNvSpPr/>
          <p:nvPr/>
        </p:nvSpPr>
        <p:spPr>
          <a:xfrm>
            <a:off x="4185358" y="2060635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89" y="1296798"/>
            <a:ext cx="2382983" cy="185074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9" y="1263065"/>
            <a:ext cx="2493095" cy="1931212"/>
          </a:xfrm>
          <a:prstGeom prst="rect">
            <a:avLst/>
          </a:prstGeom>
        </p:spPr>
      </p:pic>
      <p:sp>
        <p:nvSpPr>
          <p:cNvPr id="7" name="Sağ Ok 6"/>
          <p:cNvSpPr/>
          <p:nvPr/>
        </p:nvSpPr>
        <p:spPr>
          <a:xfrm>
            <a:off x="7321815" y="2060635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103" y="4028481"/>
            <a:ext cx="2709119" cy="2184482"/>
          </a:xfrm>
          <a:prstGeom prst="rect">
            <a:avLst/>
          </a:prstGeom>
        </p:spPr>
      </p:pic>
      <p:sp>
        <p:nvSpPr>
          <p:cNvPr id="9" name="Sağ Ok 8"/>
          <p:cNvSpPr/>
          <p:nvPr/>
        </p:nvSpPr>
        <p:spPr>
          <a:xfrm rot="6129526">
            <a:off x="9000541" y="3563666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Sağ Ok 9"/>
          <p:cNvSpPr/>
          <p:nvPr/>
        </p:nvSpPr>
        <p:spPr>
          <a:xfrm rot="10800000">
            <a:off x="6121089" y="4793827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54" y="3599465"/>
            <a:ext cx="3027375" cy="2510005"/>
          </a:xfrm>
          <a:prstGeom prst="rect">
            <a:avLst/>
          </a:prstGeom>
        </p:spPr>
      </p:pic>
      <p:cxnSp>
        <p:nvCxnSpPr>
          <p:cNvPr id="12" name="Düz Bağlayıcı 11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11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063552" y="332656"/>
            <a:ext cx="7848872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PRINCIPAL COMPONENT ANALYSIS </a:t>
            </a:r>
          </a:p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(TEMEL BİLEŞENLER ANALİZİ)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7" y="1628800"/>
            <a:ext cx="7035782" cy="4032448"/>
          </a:xfrm>
          <a:prstGeom prst="rect">
            <a:avLst/>
          </a:prstGeom>
        </p:spPr>
      </p:pic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34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02439" y="2420888"/>
            <a:ext cx="8429625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DEEP LEARNING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434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54" y="588999"/>
            <a:ext cx="5340068" cy="2286217"/>
          </a:xfrm>
          <a:prstGeom prst="rect">
            <a:avLst/>
          </a:prstGeom>
        </p:spPr>
      </p:pic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1241264" y="0"/>
            <a:ext cx="9493448" cy="67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YAPAY SİNİR AĞLARI (NEURAL NETWORKS)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9" b="919"/>
          <a:stretch/>
        </p:blipFill>
        <p:spPr>
          <a:xfrm>
            <a:off x="2423592" y="2875215"/>
            <a:ext cx="6888392" cy="3816424"/>
          </a:xfrm>
          <a:prstGeom prst="rect">
            <a:avLst/>
          </a:prstGeom>
        </p:spPr>
      </p:pic>
      <p:cxnSp>
        <p:nvCxnSpPr>
          <p:cNvPr id="6" name="Düz Bağlayıcı 5"/>
          <p:cNvCxnSpPr/>
          <p:nvPr/>
        </p:nvCxnSpPr>
        <p:spPr>
          <a:xfrm>
            <a:off x="1524000" y="2875215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401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135561" y="548557"/>
            <a:ext cx="7848872" cy="67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DEEP LEARNING (DERİN ÖĞRENME)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1" y="2132856"/>
            <a:ext cx="8057111" cy="3024336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436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063552" y="332657"/>
            <a:ext cx="7848872" cy="67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DEEP LEARNING (DERİN ÖĞRENME)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9" y="1844824"/>
            <a:ext cx="6600825" cy="3219450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35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1"/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Neden Machine Learning?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E883A5CF-C753-4A60-A101-6F0BB8D09B77}"/>
              </a:ext>
            </a:extLst>
          </p:cNvPr>
          <p:cNvSpPr/>
          <p:nvPr/>
        </p:nvSpPr>
        <p:spPr>
          <a:xfrm>
            <a:off x="2670934" y="1406467"/>
            <a:ext cx="6528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Elimde 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 olduğunu bildiğim e-postalar var ancak bu sonucu bulacak kuralları nasıl belirleyeceğim?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2655BAF2-B23D-4AB4-AB78-8E5E7B2215A5}"/>
              </a:ext>
            </a:extLst>
          </p:cNvPr>
          <p:cNvSpPr/>
          <p:nvPr/>
        </p:nvSpPr>
        <p:spPr>
          <a:xfrm>
            <a:off x="2670934" y="3621584"/>
            <a:ext cx="6528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Örneğin gönderen .. ile başlayan, ile biten, içeren, metinde şunlar bulunan vs. vs.</a:t>
            </a:r>
          </a:p>
        </p:txBody>
      </p:sp>
    </p:spTree>
    <p:extLst>
      <p:ext uri="{BB962C8B-B14F-4D97-AF65-F5344CB8AC3E}">
        <p14:creationId xmlns:p14="http://schemas.microsoft.com/office/powerpoint/2010/main" val="189429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67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DESCRIPTIVE, PREDICTIVE, PRESCRIPTIVE</a:t>
            </a:r>
          </a:p>
        </p:txBody>
      </p:sp>
      <p:sp>
        <p:nvSpPr>
          <p:cNvPr id="6" name="Dikdörtgen 5"/>
          <p:cNvSpPr/>
          <p:nvPr/>
        </p:nvSpPr>
        <p:spPr>
          <a:xfrm>
            <a:off x="2426516" y="1050613"/>
            <a:ext cx="72728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Descriptive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Olanı tanımlar, görselleştirir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 err="1">
                <a:latin typeface="Arial" panose="020B0604020202020204" pitchFamily="34" charset="0"/>
                <a:cs typeface="Arial" panose="020B0604020202020204" pitchFamily="34" charset="0"/>
              </a:rPr>
              <a:t>Aggregations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OLAP Küpleri,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Predictive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Tahmin,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Öngörme,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Trafik yoğunluğu tahmini, 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Prescriptive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Tahmine ilave olarak alınacak önlemi söyleme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Trafik yoğunluğunda daha iyi yol önerme</a:t>
            </a:r>
          </a:p>
        </p:txBody>
      </p:sp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114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1"/>
          <a:stretch/>
        </p:blipFill>
        <p:spPr>
          <a:xfrm>
            <a:off x="1946189" y="855876"/>
            <a:ext cx="8232301" cy="5205225"/>
          </a:xfrm>
          <a:prstGeom prst="rect">
            <a:avLst/>
          </a:prstGeom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67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DESCRIPTIVE, PREDICTIVE, PRESCRIPTIVE</a:t>
            </a:r>
          </a:p>
        </p:txBody>
      </p:sp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613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89" y="1351467"/>
            <a:ext cx="9663301" cy="4345140"/>
          </a:xfrm>
          <a:prstGeom prst="rect">
            <a:avLst/>
          </a:prstGeom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847528" y="332657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DESCRIPTIVE, PREDICTIVE, PRESCRIPTIVE</a:t>
            </a:r>
          </a:p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İNSAN KATKISI</a:t>
            </a:r>
          </a:p>
        </p:txBody>
      </p:sp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596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535407" y="290241"/>
            <a:ext cx="8429625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VERİ MADENCİLİĞİ SÜRECİ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7" y="813461"/>
            <a:ext cx="6365223" cy="5285446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6719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876301" y="250767"/>
            <a:ext cx="10150154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DİL VE FRAMEWORKLER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908721"/>
            <a:ext cx="1923810" cy="165714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7" y="908721"/>
            <a:ext cx="2455027" cy="1657143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14" y="2548728"/>
            <a:ext cx="4238660" cy="188384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541" y="947513"/>
            <a:ext cx="2694282" cy="2197524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99" y="2590940"/>
            <a:ext cx="1060616" cy="1304436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797" y="3212977"/>
            <a:ext cx="1994785" cy="1337045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954" y="512378"/>
            <a:ext cx="1433106" cy="1433106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861" y="4448925"/>
            <a:ext cx="4880008" cy="1617044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76" y="4550021"/>
            <a:ext cx="1594718" cy="1594718"/>
          </a:xfrm>
          <a:prstGeom prst="rect">
            <a:avLst/>
          </a:prstGeom>
        </p:spPr>
      </p:pic>
      <p:cxnSp>
        <p:nvCxnSpPr>
          <p:cNvPr id="15" name="Düz Bağlayıcı 1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0080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02439" y="2420888"/>
            <a:ext cx="8429625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ÖRNEK UYGULAMA ALANLARI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637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551" y="1351466"/>
            <a:ext cx="6840760" cy="4549383"/>
          </a:xfrm>
          <a:prstGeom prst="rect">
            <a:avLst/>
          </a:prstGeom>
        </p:spPr>
      </p:pic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87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006" y="1481500"/>
            <a:ext cx="6660335" cy="4320835"/>
          </a:xfrm>
          <a:prstGeom prst="rect">
            <a:avLst/>
          </a:prstGeom>
        </p:spPr>
      </p:pic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1015734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45" y="1381849"/>
            <a:ext cx="5974255" cy="4531264"/>
          </a:xfrm>
          <a:prstGeom prst="rect">
            <a:avLst/>
          </a:prstGeom>
        </p:spPr>
      </p:pic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2935236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801" y="1286763"/>
            <a:ext cx="6456259" cy="4754386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1670359" y="4976138"/>
            <a:ext cx="1907704" cy="8925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600" b="1" dirty="0">
                <a:latin typeface="Arial" panose="020B0604020202020204" pitchFamily="34" charset="0"/>
                <a:cs typeface="Arial" panose="020B0604020202020204" pitchFamily="34" charset="0"/>
              </a:rPr>
              <a:t>Sahtecilik Tespiti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3911805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1"/>
          <p:cNvSpPr txBox="1">
            <a:spLocks/>
          </p:cNvSpPr>
          <p:nvPr/>
        </p:nvSpPr>
        <p:spPr>
          <a:xfrm>
            <a:off x="310506" y="380313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Neden Machine Learning?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E883A5CF-C753-4A60-A101-6F0BB8D09B77}"/>
              </a:ext>
            </a:extLst>
          </p:cNvPr>
          <p:cNvSpPr/>
          <p:nvPr/>
        </p:nvSpPr>
        <p:spPr>
          <a:xfrm>
            <a:off x="1618311" y="1654639"/>
            <a:ext cx="6528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Machine </a:t>
            </a:r>
            <a:r>
              <a:rPr lang="tr-TR" sz="2800" dirty="0" err="1">
                <a:latin typeface="Roboto"/>
              </a:rPr>
              <a:t>learning</a:t>
            </a:r>
            <a:r>
              <a:rPr lang="tr-TR" sz="2800" dirty="0">
                <a:latin typeface="Roboto"/>
              </a:rPr>
              <a:t> niteliklerin hedef (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/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 değil) ile olan ilişkisindeki örüntüyü öğrenir.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2655BAF2-B23D-4AB4-AB78-8E5E7B2215A5}"/>
              </a:ext>
            </a:extLst>
          </p:cNvPr>
          <p:cNvSpPr/>
          <p:nvPr/>
        </p:nvSpPr>
        <p:spPr>
          <a:xfrm>
            <a:off x="874031" y="4066539"/>
            <a:ext cx="65283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İdamesi kolaydır. Her yeni durum için ilave bir kural yazmak gerekmez.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989B13A-FBFA-4FC4-AA59-61908A0DC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610" y="3358627"/>
            <a:ext cx="2381250" cy="2971800"/>
          </a:xfrm>
          <a:prstGeom prst="rect">
            <a:avLst/>
          </a:prstGeom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44A5F4B4-4178-461D-A214-C1278E64FC50}"/>
              </a:ext>
            </a:extLst>
          </p:cNvPr>
          <p:cNvSpPr/>
          <p:nvPr/>
        </p:nvSpPr>
        <p:spPr>
          <a:xfrm>
            <a:off x="6641804" y="632841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100" dirty="0">
                <a:hlinkClick r:id="rId3"/>
              </a:rPr>
              <a:t>http://sharondrewmorgen.com/the-good-news-bad-news-about-not-understanding-rules/</a:t>
            </a:r>
            <a:endParaRPr lang="tr-TR" sz="1100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5979268F-4DC2-4204-B383-F8A93B9847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167" y="597946"/>
            <a:ext cx="2762693" cy="276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8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89" y="2028383"/>
            <a:ext cx="8572500" cy="3810000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3938103" y="1391874"/>
            <a:ext cx="424847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Kişiselleştirilmiş E Ticaret </a:t>
            </a: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1626155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36"/>
          <a:stretch/>
        </p:blipFill>
        <p:spPr>
          <a:xfrm>
            <a:off x="2792308" y="1419705"/>
            <a:ext cx="3671992" cy="4419989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7418175" y="3145426"/>
            <a:ext cx="1907704" cy="8925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tr-TR" sz="2600" b="1" dirty="0">
                <a:latin typeface="Arial" panose="020B0604020202020204" pitchFamily="34" charset="0"/>
                <a:cs typeface="Arial" panose="020B0604020202020204" pitchFamily="34" charset="0"/>
              </a:rPr>
              <a:t> Analizi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37630559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11"/>
          <a:stretch/>
        </p:blipFill>
        <p:spPr>
          <a:xfrm>
            <a:off x="2279577" y="1825896"/>
            <a:ext cx="7241747" cy="3664989"/>
          </a:xfrm>
          <a:prstGeom prst="rect">
            <a:avLst/>
          </a:prstGeom>
        </p:spPr>
      </p:pic>
      <p:sp>
        <p:nvSpPr>
          <p:cNvPr id="11" name="Metin kutusu 10"/>
          <p:cNvSpPr txBox="1"/>
          <p:nvPr/>
        </p:nvSpPr>
        <p:spPr>
          <a:xfrm>
            <a:off x="3647728" y="1391874"/>
            <a:ext cx="424847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Operasyonel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Etkinliği Arttırma</a:t>
            </a:r>
          </a:p>
        </p:txBody>
      </p:sp>
      <p:cxnSp>
        <p:nvCxnSpPr>
          <p:cNvPr id="6" name="Düz Bağlayıcı 5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14321040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76" y="1242244"/>
            <a:ext cx="7874000" cy="482600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7896200" y="5679570"/>
            <a:ext cx="17281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Ses tanıma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6527900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747" y="1340243"/>
            <a:ext cx="7957701" cy="5305134"/>
          </a:xfrm>
          <a:prstGeom prst="rect">
            <a:avLst/>
          </a:prstGeom>
        </p:spPr>
      </p:pic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064671" y="192148"/>
            <a:ext cx="999533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3098806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7" y="3391666"/>
            <a:ext cx="8697539" cy="328658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898521"/>
            <a:ext cx="3739718" cy="2493145"/>
          </a:xfrm>
          <a:prstGeom prst="rect">
            <a:avLst/>
          </a:prstGeom>
        </p:spPr>
      </p:pic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72662" y="217918"/>
            <a:ext cx="10216055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2217429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1"/>
          <p:cNvSpPr txBox="1">
            <a:spLocks/>
          </p:cNvSpPr>
          <p:nvPr/>
        </p:nvSpPr>
        <p:spPr>
          <a:xfrm>
            <a:off x="1524000" y="271543"/>
            <a:ext cx="9144000" cy="712381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Machine Learning ile Problem Çözümü Döngüsü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B2FCFE66-1729-4B81-918F-4E4AD9E9E112}"/>
              </a:ext>
            </a:extLst>
          </p:cNvPr>
          <p:cNvSpPr/>
          <p:nvPr/>
        </p:nvSpPr>
        <p:spPr>
          <a:xfrm>
            <a:off x="1254922" y="1350329"/>
            <a:ext cx="1690577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Problem</a:t>
            </a:r>
          </a:p>
        </p:txBody>
      </p:sp>
      <p:sp>
        <p:nvSpPr>
          <p:cNvPr id="8" name="Ok: Sağ 7">
            <a:extLst>
              <a:ext uri="{FF2B5EF4-FFF2-40B4-BE49-F238E27FC236}">
                <a16:creationId xmlns:a16="http://schemas.microsoft.com/office/drawing/2014/main" id="{F27ABB56-3E4D-4D03-AC61-18901A04E260}"/>
              </a:ext>
            </a:extLst>
          </p:cNvPr>
          <p:cNvSpPr/>
          <p:nvPr/>
        </p:nvSpPr>
        <p:spPr>
          <a:xfrm>
            <a:off x="3329903" y="1636002"/>
            <a:ext cx="850604" cy="53162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B26BD448-DAD3-4AE8-AD51-B1F5C18FD9A9}"/>
              </a:ext>
            </a:extLst>
          </p:cNvPr>
          <p:cNvSpPr/>
          <p:nvPr/>
        </p:nvSpPr>
        <p:spPr>
          <a:xfrm>
            <a:off x="4564911" y="1350330"/>
            <a:ext cx="1690577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Veri Topla</a:t>
            </a:r>
          </a:p>
        </p:txBody>
      </p:sp>
      <p:sp>
        <p:nvSpPr>
          <p:cNvPr id="11" name="Ok: Sağ 10">
            <a:extLst>
              <a:ext uri="{FF2B5EF4-FFF2-40B4-BE49-F238E27FC236}">
                <a16:creationId xmlns:a16="http://schemas.microsoft.com/office/drawing/2014/main" id="{D7909082-DBAA-4D06-B2E7-55FC0D8F005C}"/>
              </a:ext>
            </a:extLst>
          </p:cNvPr>
          <p:cNvSpPr/>
          <p:nvPr/>
        </p:nvSpPr>
        <p:spPr>
          <a:xfrm>
            <a:off x="6799520" y="1561568"/>
            <a:ext cx="850604" cy="53162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BB2276E9-B1A3-46B2-B0AC-B2AC1BF9C4F4}"/>
              </a:ext>
            </a:extLst>
          </p:cNvPr>
          <p:cNvSpPr/>
          <p:nvPr/>
        </p:nvSpPr>
        <p:spPr>
          <a:xfrm>
            <a:off x="8194157" y="1350329"/>
            <a:ext cx="1690577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Modeli Oluştur ve Eğit</a:t>
            </a:r>
          </a:p>
        </p:txBody>
      </p:sp>
      <p:sp>
        <p:nvSpPr>
          <p:cNvPr id="13" name="Ok: Sağ 12">
            <a:extLst>
              <a:ext uri="{FF2B5EF4-FFF2-40B4-BE49-F238E27FC236}">
                <a16:creationId xmlns:a16="http://schemas.microsoft.com/office/drawing/2014/main" id="{C908F40A-EDC8-4BCB-B1F7-6C12F0D54BA1}"/>
              </a:ext>
            </a:extLst>
          </p:cNvPr>
          <p:cNvSpPr/>
          <p:nvPr/>
        </p:nvSpPr>
        <p:spPr>
          <a:xfrm rot="6356949">
            <a:off x="7867104" y="3279602"/>
            <a:ext cx="1827495" cy="53162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Akış Çizelgesi: Karar 14">
            <a:extLst>
              <a:ext uri="{FF2B5EF4-FFF2-40B4-BE49-F238E27FC236}">
                <a16:creationId xmlns:a16="http://schemas.microsoft.com/office/drawing/2014/main" id="{8E27EAA2-A10D-4D66-95B8-F6446DE0A3BD}"/>
              </a:ext>
            </a:extLst>
          </p:cNvPr>
          <p:cNvSpPr/>
          <p:nvPr/>
        </p:nvSpPr>
        <p:spPr>
          <a:xfrm>
            <a:off x="5543106" y="3915609"/>
            <a:ext cx="2651051" cy="159205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Değerlendir</a:t>
            </a:r>
          </a:p>
        </p:txBody>
      </p:sp>
      <p:sp>
        <p:nvSpPr>
          <p:cNvPr id="16" name="Ok: Sağ 15">
            <a:extLst>
              <a:ext uri="{FF2B5EF4-FFF2-40B4-BE49-F238E27FC236}">
                <a16:creationId xmlns:a16="http://schemas.microsoft.com/office/drawing/2014/main" id="{FAE12C82-F847-4BE2-88FF-5A3EFF1E1BE0}"/>
              </a:ext>
            </a:extLst>
          </p:cNvPr>
          <p:cNvSpPr/>
          <p:nvPr/>
        </p:nvSpPr>
        <p:spPr>
          <a:xfrm rot="10800000">
            <a:off x="3341157" y="4445824"/>
            <a:ext cx="1827495" cy="53162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380A554A-C23D-4974-AD2B-120B8A93A7CD}"/>
              </a:ext>
            </a:extLst>
          </p:cNvPr>
          <p:cNvSpPr/>
          <p:nvPr/>
        </p:nvSpPr>
        <p:spPr>
          <a:xfrm>
            <a:off x="1254921" y="4234586"/>
            <a:ext cx="1690577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Modeli Kullan</a:t>
            </a:r>
          </a:p>
          <a:p>
            <a:pPr algn="ctr"/>
            <a:r>
              <a:rPr lang="tr-TR" dirty="0"/>
              <a:t>(Deployment)</a:t>
            </a:r>
          </a:p>
        </p:txBody>
      </p:sp>
    </p:spTree>
    <p:extLst>
      <p:ext uri="{BB962C8B-B14F-4D97-AF65-F5344CB8AC3E}">
        <p14:creationId xmlns:p14="http://schemas.microsoft.com/office/powerpoint/2010/main" val="362192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9" y="188640"/>
            <a:ext cx="8429625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36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 ALANDA KİM NEREYE DÜŞÜYOR?</a:t>
            </a:r>
          </a:p>
        </p:txBody>
      </p:sp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1582783" y="1539913"/>
            <a:ext cx="9568694" cy="3967508"/>
            <a:chOff x="1582783" y="1539913"/>
            <a:chExt cx="9568694" cy="3967508"/>
          </a:xfrm>
        </p:grpSpPr>
        <p:sp>
          <p:nvSpPr>
            <p:cNvPr id="3" name="Oval 2"/>
            <p:cNvSpPr/>
            <p:nvPr/>
          </p:nvSpPr>
          <p:spPr>
            <a:xfrm>
              <a:off x="1582783" y="1539913"/>
              <a:ext cx="9568694" cy="3967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Dikdörtgen 3"/>
            <p:cNvSpPr/>
            <p:nvPr/>
          </p:nvSpPr>
          <p:spPr>
            <a:xfrm>
              <a:off x="2189746" y="2548777"/>
              <a:ext cx="172399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2200" b="1" dirty="0">
                  <a:solidFill>
                    <a:srgbClr val="FFFF00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Yapay Zeka</a:t>
              </a:r>
              <a:endParaRPr lang="en-US" sz="22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 16"/>
          <p:cNvGrpSpPr/>
          <p:nvPr/>
        </p:nvGrpSpPr>
        <p:grpSpPr>
          <a:xfrm>
            <a:off x="3857297" y="2102069"/>
            <a:ext cx="6873765" cy="2890345"/>
            <a:chOff x="3857297" y="2102069"/>
            <a:chExt cx="6873765" cy="2890345"/>
          </a:xfrm>
        </p:grpSpPr>
        <p:sp>
          <p:nvSpPr>
            <p:cNvPr id="16" name="Oval 15"/>
            <p:cNvSpPr/>
            <p:nvPr/>
          </p:nvSpPr>
          <p:spPr>
            <a:xfrm>
              <a:off x="3857297" y="2102069"/>
              <a:ext cx="6873765" cy="289034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ikdörtgen 20"/>
            <p:cNvSpPr/>
            <p:nvPr/>
          </p:nvSpPr>
          <p:spPr>
            <a:xfrm>
              <a:off x="3951094" y="3116354"/>
              <a:ext cx="269657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2200" b="1" dirty="0">
                  <a:solidFill>
                    <a:srgbClr val="FFFF00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Makine Öğrenmesi</a:t>
              </a:r>
              <a:endParaRPr lang="en-US" sz="22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7010400" y="2764221"/>
            <a:ext cx="3142593" cy="154502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kdörtgen 22"/>
          <p:cNvSpPr/>
          <p:nvPr/>
        </p:nvSpPr>
        <p:spPr>
          <a:xfrm>
            <a:off x="7294179" y="3105844"/>
            <a:ext cx="22236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2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Derin Öğrenme</a:t>
            </a:r>
            <a:endParaRPr lang="en-US" sz="2200" b="1" dirty="0">
              <a:solidFill>
                <a:srgbClr val="FFFF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4" name="Dikdörtgen 23"/>
          <p:cNvSpPr/>
          <p:nvPr/>
        </p:nvSpPr>
        <p:spPr>
          <a:xfrm>
            <a:off x="6845402" y="5694254"/>
            <a:ext cx="5201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200" dirty="0"/>
              <a:t>Kaynak: </a:t>
            </a:r>
            <a:r>
              <a:rPr lang="en-US" sz="1200" dirty="0"/>
              <a:t>Seema Singh</a:t>
            </a:r>
            <a:r>
              <a:rPr lang="tr-TR" sz="1200" dirty="0"/>
              <a:t>, 2018, </a:t>
            </a:r>
            <a:r>
              <a:rPr lang="en-US" sz="1200" dirty="0"/>
              <a:t>Cousins of Artificial Intelligence</a:t>
            </a:r>
            <a:r>
              <a:rPr lang="tr-TR" sz="1200" dirty="0"/>
              <a:t>, </a:t>
            </a:r>
          </a:p>
          <a:p>
            <a:r>
              <a:rPr lang="tr-TR" sz="1200" dirty="0"/>
              <a:t>https://towardsdatascience.com/cousins-of-artificial-intelligence-dda4edc27b55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7725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154233C0-0A9E-4EA2-B92A-54038DC03A55}"/>
              </a:ext>
            </a:extLst>
          </p:cNvPr>
          <p:cNvSpPr/>
          <p:nvPr/>
        </p:nvSpPr>
        <p:spPr>
          <a:xfrm>
            <a:off x="844061" y="1770185"/>
            <a:ext cx="3042139" cy="10639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 </a:t>
            </a:r>
            <a:r>
              <a:rPr lang="tr-TR" sz="2400" dirty="0">
                <a:latin typeface="Roboto"/>
              </a:rPr>
              <a:t>İnsan gözetimi olup</a:t>
            </a:r>
          </a:p>
          <a:p>
            <a:pPr algn="ctr"/>
            <a:r>
              <a:rPr lang="tr-TR" sz="2400" dirty="0">
                <a:latin typeface="Roboto"/>
              </a:rPr>
              <a:t> olmamasına göre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9A5C478-ADE4-4341-A672-A07860370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901" y="556271"/>
            <a:ext cx="5930198" cy="49398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TÜRLERİ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9A77C414-9582-4151-84A3-69E988742F5B}"/>
              </a:ext>
            </a:extLst>
          </p:cNvPr>
          <p:cNvSpPr/>
          <p:nvPr/>
        </p:nvSpPr>
        <p:spPr>
          <a:xfrm>
            <a:off x="4574930" y="1764325"/>
            <a:ext cx="3042139" cy="10639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 </a:t>
            </a:r>
            <a:r>
              <a:rPr lang="tr-TR" sz="2400" dirty="0">
                <a:latin typeface="Roboto"/>
              </a:rPr>
              <a:t>Öğrenmenin sürekliliğine göre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14C41E36-84AB-44AD-977D-BC1E23022629}"/>
              </a:ext>
            </a:extLst>
          </p:cNvPr>
          <p:cNvSpPr/>
          <p:nvPr/>
        </p:nvSpPr>
        <p:spPr>
          <a:xfrm>
            <a:off x="8305799" y="1764325"/>
            <a:ext cx="3042139" cy="10639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Roboto"/>
              </a:rPr>
              <a:t> Yeni veriyi mevcutlarla kıyaslama veya model oluşturmaya göre </a:t>
            </a:r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AE6D1982-2BB2-4CF0-8A46-1B544D43F546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2365131" y="1050252"/>
            <a:ext cx="3730869" cy="7199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0D67E209-97B2-48E4-94EE-A79E35FFEDE8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6096000" y="1050252"/>
            <a:ext cx="0" cy="7140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ABC8F8F7-05BA-4553-BD60-CBC7868D1B4C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6096000" y="1050252"/>
            <a:ext cx="3730869" cy="7140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Dikdörtgen 21">
            <a:extLst>
              <a:ext uri="{FF2B5EF4-FFF2-40B4-BE49-F238E27FC236}">
                <a16:creationId xmlns:a16="http://schemas.microsoft.com/office/drawing/2014/main" id="{83B82853-D72C-43DB-A4AD-18BDB34C45E9}"/>
              </a:ext>
            </a:extLst>
          </p:cNvPr>
          <p:cNvSpPr/>
          <p:nvPr/>
        </p:nvSpPr>
        <p:spPr>
          <a:xfrm>
            <a:off x="844061" y="3698631"/>
            <a:ext cx="3042140" cy="19460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>
                <a:latin typeface="Roboto"/>
              </a:rPr>
              <a:t>Supervised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Roboto"/>
              </a:rPr>
              <a:t>Unsupervised</a:t>
            </a:r>
            <a:endParaRPr lang="tr-TR" sz="2200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Roboto"/>
              </a:rPr>
              <a:t>Semisupervised</a:t>
            </a:r>
            <a:endParaRPr lang="tr-TR" sz="2200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Roboto"/>
              </a:rPr>
              <a:t>Reinforcement</a:t>
            </a:r>
            <a:r>
              <a:rPr lang="tr-TR" sz="2200" dirty="0">
                <a:latin typeface="Roboto"/>
              </a:rPr>
              <a:t> </a:t>
            </a:r>
            <a:r>
              <a:rPr lang="tr-TR" sz="2200" dirty="0" err="1">
                <a:latin typeface="Roboto"/>
              </a:rPr>
              <a:t>learning</a:t>
            </a:r>
            <a:endParaRPr lang="tr-TR" sz="2200" dirty="0">
              <a:latin typeface="Roboto"/>
            </a:endParaRPr>
          </a:p>
        </p:txBody>
      </p: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05179751-7FAD-46FB-A167-0F77CE942632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2365131" y="2834120"/>
            <a:ext cx="0" cy="864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Dikdörtgen 25">
            <a:extLst>
              <a:ext uri="{FF2B5EF4-FFF2-40B4-BE49-F238E27FC236}">
                <a16:creationId xmlns:a16="http://schemas.microsoft.com/office/drawing/2014/main" id="{3143512E-C228-4AA8-BB91-B50B4D564D89}"/>
              </a:ext>
            </a:extLst>
          </p:cNvPr>
          <p:cNvSpPr/>
          <p:nvPr/>
        </p:nvSpPr>
        <p:spPr>
          <a:xfrm>
            <a:off x="4574929" y="3698630"/>
            <a:ext cx="3042140" cy="19460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>
                <a:latin typeface="Roboto"/>
              </a:rPr>
              <a:t>Online </a:t>
            </a:r>
            <a:r>
              <a:rPr lang="tr-TR" sz="2200" dirty="0" err="1">
                <a:latin typeface="Roboto"/>
              </a:rPr>
              <a:t>learning</a:t>
            </a:r>
            <a:endParaRPr lang="tr-TR" sz="2200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Roboto"/>
              </a:rPr>
              <a:t>Batch</a:t>
            </a:r>
            <a:r>
              <a:rPr lang="tr-TR" sz="2200" dirty="0">
                <a:latin typeface="Roboto"/>
              </a:rPr>
              <a:t> </a:t>
            </a:r>
            <a:r>
              <a:rPr lang="tr-TR" sz="2200" dirty="0" err="1">
                <a:latin typeface="Roboto"/>
              </a:rPr>
              <a:t>learning</a:t>
            </a:r>
            <a:endParaRPr lang="tr-TR" sz="2200" dirty="0">
              <a:latin typeface="Roboto"/>
            </a:endParaRPr>
          </a:p>
        </p:txBody>
      </p:sp>
      <p:cxnSp>
        <p:nvCxnSpPr>
          <p:cNvPr id="27" name="Düz Ok Bağlayıcısı 26">
            <a:extLst>
              <a:ext uri="{FF2B5EF4-FFF2-40B4-BE49-F238E27FC236}">
                <a16:creationId xmlns:a16="http://schemas.microsoft.com/office/drawing/2014/main" id="{FA6E8829-D04B-4195-9BA9-F6513CA63ECD}"/>
              </a:ext>
            </a:extLst>
          </p:cNvPr>
          <p:cNvCxnSpPr>
            <a:cxnSpLocks/>
            <a:stCxn id="9" idx="2"/>
            <a:endCxn id="26" idx="0"/>
          </p:cNvCxnSpPr>
          <p:nvPr/>
        </p:nvCxnSpPr>
        <p:spPr>
          <a:xfrm flipH="1">
            <a:off x="6095999" y="2828260"/>
            <a:ext cx="1" cy="870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Dikdörtgen 27">
            <a:extLst>
              <a:ext uri="{FF2B5EF4-FFF2-40B4-BE49-F238E27FC236}">
                <a16:creationId xmlns:a16="http://schemas.microsoft.com/office/drawing/2014/main" id="{810D6208-A373-43E0-BABF-6B30D78A7E61}"/>
              </a:ext>
            </a:extLst>
          </p:cNvPr>
          <p:cNvSpPr/>
          <p:nvPr/>
        </p:nvSpPr>
        <p:spPr>
          <a:xfrm>
            <a:off x="8305796" y="3698630"/>
            <a:ext cx="3042140" cy="19460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Roboto"/>
              </a:rPr>
              <a:t>Instance-based</a:t>
            </a:r>
            <a:endParaRPr lang="tr-TR" sz="2200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>
                <a:latin typeface="Roboto"/>
              </a:rPr>
              <a:t>Model-</a:t>
            </a:r>
            <a:r>
              <a:rPr lang="tr-TR" sz="2200" dirty="0" err="1">
                <a:latin typeface="Roboto"/>
              </a:rPr>
              <a:t>based</a:t>
            </a:r>
            <a:endParaRPr lang="tr-TR" sz="2200" dirty="0">
              <a:latin typeface="Roboto"/>
            </a:endParaRPr>
          </a:p>
        </p:txBody>
      </p: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CAFD7805-5D88-4A4C-9A13-17873D282C24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 flipH="1">
            <a:off x="9826866" y="2828260"/>
            <a:ext cx="3" cy="870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Dikdörtgen 59">
            <a:extLst>
              <a:ext uri="{FF2B5EF4-FFF2-40B4-BE49-F238E27FC236}">
                <a16:creationId xmlns:a16="http://schemas.microsoft.com/office/drawing/2014/main" id="{14B93077-93BC-42B2-85ED-CAD672BEFAF9}"/>
              </a:ext>
            </a:extLst>
          </p:cNvPr>
          <p:cNvSpPr/>
          <p:nvPr/>
        </p:nvSpPr>
        <p:spPr>
          <a:xfrm>
            <a:off x="5877645" y="6200484"/>
            <a:ext cx="63143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Géron,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Aurélien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Hands-on machine learning with </a:t>
            </a:r>
            <a:r>
              <a:rPr lang="en-US" sz="1200" i="1" dirty="0" err="1">
                <a:solidFill>
                  <a:srgbClr val="222222"/>
                </a:solidFill>
                <a:latin typeface="Arial" panose="020B0604020202020204" pitchFamily="34" charset="0"/>
              </a:rPr>
              <a:t>Scikit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-Learn and TensorFlow: concepts, tools, and techniques to build intelligent systems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. " O'Reilly Media, Inc.", 2017.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68467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22" grpId="0" animBg="1"/>
      <p:bldP spid="26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154233C0-0A9E-4EA2-B92A-54038DC03A55}"/>
              </a:ext>
            </a:extLst>
          </p:cNvPr>
          <p:cNvSpPr/>
          <p:nvPr/>
        </p:nvSpPr>
        <p:spPr>
          <a:xfrm>
            <a:off x="1049638" y="1770185"/>
            <a:ext cx="3042139" cy="10639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 </a:t>
            </a:r>
            <a:r>
              <a:rPr lang="tr-TR" sz="2400" dirty="0">
                <a:latin typeface="Roboto"/>
              </a:rPr>
              <a:t>Sığ (</a:t>
            </a:r>
            <a:r>
              <a:rPr lang="tr-TR" sz="2400" dirty="0" err="1">
                <a:latin typeface="Roboto"/>
              </a:rPr>
              <a:t>Shallow</a:t>
            </a:r>
            <a:r>
              <a:rPr lang="tr-TR" sz="2400" dirty="0">
                <a:latin typeface="Roboto"/>
              </a:rPr>
              <a:t>) Öğrenme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9A5C478-ADE4-4341-A672-A07860370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901" y="556271"/>
            <a:ext cx="5930198" cy="49398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TÜRLERİ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14C41E36-84AB-44AD-977D-BC1E23022629}"/>
              </a:ext>
            </a:extLst>
          </p:cNvPr>
          <p:cNvSpPr/>
          <p:nvPr/>
        </p:nvSpPr>
        <p:spPr>
          <a:xfrm>
            <a:off x="7881255" y="1764325"/>
            <a:ext cx="3042139" cy="10639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Roboto"/>
              </a:rPr>
              <a:t> </a:t>
            </a:r>
            <a:r>
              <a:rPr lang="tr-TR" sz="2400" dirty="0">
                <a:latin typeface="Roboto"/>
              </a:rPr>
              <a:t>Derin (</a:t>
            </a:r>
            <a:r>
              <a:rPr lang="tr-TR" sz="2400" dirty="0" err="1">
                <a:latin typeface="Roboto"/>
              </a:rPr>
              <a:t>Deep</a:t>
            </a:r>
            <a:r>
              <a:rPr lang="tr-TR" sz="2400" dirty="0">
                <a:latin typeface="Roboto"/>
              </a:rPr>
              <a:t>) Öğrenme</a:t>
            </a:r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AE6D1982-2BB2-4CF0-8A46-1B544D43F546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2570708" y="1050252"/>
            <a:ext cx="3525292" cy="7199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ABC8F8F7-05BA-4553-BD60-CBC7868D1B4C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6096000" y="1050252"/>
            <a:ext cx="3306325" cy="7140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Dikdörtgen 21">
            <a:extLst>
              <a:ext uri="{FF2B5EF4-FFF2-40B4-BE49-F238E27FC236}">
                <a16:creationId xmlns:a16="http://schemas.microsoft.com/office/drawing/2014/main" id="{83B82853-D72C-43DB-A4AD-18BDB34C45E9}"/>
              </a:ext>
            </a:extLst>
          </p:cNvPr>
          <p:cNvSpPr/>
          <p:nvPr/>
        </p:nvSpPr>
        <p:spPr>
          <a:xfrm>
            <a:off x="844061" y="3698631"/>
            <a:ext cx="3455796" cy="19460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>
                <a:latin typeface="Roboto"/>
              </a:rPr>
              <a:t>Sadece mevcut özellikleri </a:t>
            </a:r>
            <a:r>
              <a:rPr lang="tr-TR" sz="2200" dirty="0" err="1">
                <a:latin typeface="Roboto"/>
              </a:rPr>
              <a:t>kullanı</a:t>
            </a:r>
            <a:endParaRPr lang="tr-TR" sz="2200" dirty="0">
              <a:latin typeface="Roboto"/>
            </a:endParaRPr>
          </a:p>
        </p:txBody>
      </p: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05179751-7FAD-46FB-A167-0F77CE942632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2570708" y="2834120"/>
            <a:ext cx="1251" cy="864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Dikdörtgen 27">
            <a:extLst>
              <a:ext uri="{FF2B5EF4-FFF2-40B4-BE49-F238E27FC236}">
                <a16:creationId xmlns:a16="http://schemas.microsoft.com/office/drawing/2014/main" id="{810D6208-A373-43E0-BABF-6B30D78A7E61}"/>
              </a:ext>
            </a:extLst>
          </p:cNvPr>
          <p:cNvSpPr/>
          <p:nvPr/>
        </p:nvSpPr>
        <p:spPr>
          <a:xfrm>
            <a:off x="7456715" y="3698630"/>
            <a:ext cx="3891221" cy="19460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>
                <a:latin typeface="Roboto"/>
              </a:rPr>
              <a:t>Mevcut özellikleri girdi olarak kullanarak derin katmanda ilave yüzlerce nitelik yaratır</a:t>
            </a:r>
          </a:p>
        </p:txBody>
      </p: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CAFD7805-5D88-4A4C-9A13-17873D282C24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>
            <a:off x="9402325" y="2828260"/>
            <a:ext cx="1" cy="870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Dikdörtgen 59">
            <a:extLst>
              <a:ext uri="{FF2B5EF4-FFF2-40B4-BE49-F238E27FC236}">
                <a16:creationId xmlns:a16="http://schemas.microsoft.com/office/drawing/2014/main" id="{14B93077-93BC-42B2-85ED-CAD672BEFAF9}"/>
              </a:ext>
            </a:extLst>
          </p:cNvPr>
          <p:cNvSpPr/>
          <p:nvPr/>
        </p:nvSpPr>
        <p:spPr>
          <a:xfrm>
            <a:off x="6008274" y="6301729"/>
            <a:ext cx="58027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Burkov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Andriy. The Hundred-Page Machine Learning Book. Andriy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Burkov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2019.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88140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22" grpId="0" animBg="1"/>
      <p:bldP spid="28" grpId="0" animBg="1"/>
    </p:bld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4212</TotalTime>
  <Words>580</Words>
  <Application>Microsoft Office PowerPoint</Application>
  <PresentationFormat>Geniş ekran</PresentationFormat>
  <Paragraphs>181</Paragraphs>
  <Slides>55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55</vt:i4>
      </vt:variant>
    </vt:vector>
  </HeadingPairs>
  <TitlesOfParts>
    <vt:vector size="63" baseType="lpstr">
      <vt:lpstr>Arial</vt:lpstr>
      <vt:lpstr>Blackadder ITC</vt:lpstr>
      <vt:lpstr>Calibri</vt:lpstr>
      <vt:lpstr>Calibri Light</vt:lpstr>
      <vt:lpstr>Consolas</vt:lpstr>
      <vt:lpstr>Lato</vt:lpstr>
      <vt:lpstr>Roboto</vt:lpstr>
      <vt:lpstr>Office Teması</vt:lpstr>
      <vt:lpstr>Machine Learning  Giriş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Erkan ŞİRİN</dc:creator>
  <cp:lastModifiedBy>Erkan ŞİRİN</cp:lastModifiedBy>
  <cp:revision>107</cp:revision>
  <dcterms:created xsi:type="dcterms:W3CDTF">2018-03-04T09:30:49Z</dcterms:created>
  <dcterms:modified xsi:type="dcterms:W3CDTF">2019-10-22T07:38:09Z</dcterms:modified>
</cp:coreProperties>
</file>